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Lato"/>
      <p:regular r:id="rId53"/>
      <p:bold r:id="rId54"/>
      <p:italic r:id="rId55"/>
      <p:boldItalic r:id="rId56"/>
    </p:embeddedFont>
    <p:embeddedFont>
      <p:font typeface="Bebas Neue"/>
      <p:regular r:id="rId57"/>
    </p:embeddedFont>
    <p:embeddedFont>
      <p:font typeface="Source Code Pro"/>
      <p:regular r:id="rId58"/>
      <p:bold r:id="rId59"/>
      <p:italic r:id="rId60"/>
      <p:boldItalic r:id="rId61"/>
    </p:embeddedFont>
    <p:embeddedFont>
      <p:font typeface="Exo"/>
      <p:regular r:id="rId62"/>
      <p:bold r:id="rId63"/>
      <p:italic r:id="rId64"/>
      <p:boldItalic r:id="rId65"/>
    </p:embeddedFont>
    <p:embeddedFont>
      <p:font typeface="Exo ExtraBold"/>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6EB895-1248-48E0-B487-1902B60F0289}">
  <a:tblStyle styleId="{146EB895-1248-48E0-B487-1902B60F02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xo-regular.fntdata"/><Relationship Id="rId61" Type="http://schemas.openxmlformats.org/officeDocument/2006/relationships/font" Target="fonts/SourceCodePro-boldItalic.fntdata"/><Relationship Id="rId20" Type="http://schemas.openxmlformats.org/officeDocument/2006/relationships/slide" Target="slides/slide15.xml"/><Relationship Id="rId64" Type="http://schemas.openxmlformats.org/officeDocument/2006/relationships/font" Target="fonts/Exo-italic.fntdata"/><Relationship Id="rId63" Type="http://schemas.openxmlformats.org/officeDocument/2006/relationships/font" Target="fonts/Exo-bold.fntdata"/><Relationship Id="rId22" Type="http://schemas.openxmlformats.org/officeDocument/2006/relationships/slide" Target="slides/slide17.xml"/><Relationship Id="rId66" Type="http://schemas.openxmlformats.org/officeDocument/2006/relationships/font" Target="fonts/ExoExtraBold-bold.fntdata"/><Relationship Id="rId21" Type="http://schemas.openxmlformats.org/officeDocument/2006/relationships/slide" Target="slides/slide16.xml"/><Relationship Id="rId65" Type="http://schemas.openxmlformats.org/officeDocument/2006/relationships/font" Target="fonts/Exo-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ExoExtraBold-boldItalic.fntdata"/><Relationship Id="rId60" Type="http://schemas.openxmlformats.org/officeDocument/2006/relationships/font" Target="fonts/SourceCodePr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La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BebasNeue-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font" Target="fonts/SourceCodePro-bold.fntdata"/><Relationship Id="rId14" Type="http://schemas.openxmlformats.org/officeDocument/2006/relationships/slide" Target="slides/slide9.xml"/><Relationship Id="rId58" Type="http://schemas.openxmlformats.org/officeDocument/2006/relationships/font" Target="fonts/SourceCode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5252249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55252249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f8b3bcf4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2f8b3bcf4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f8b3bcf40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f8b3bcf40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30ca932b4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30ca932b4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0c9bbfca6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0c9bbfca6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0c9bbfca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0c9bbfca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f8b3bcf4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f8b3bcf4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f8b3bcf4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f8b3bcf4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f8b3bcf4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f8b3bcf4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2f8b3bcf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2f8b3bcf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f8b3bcf4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f8b3bcf4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c9bbfca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0c9bbfca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f8b3bcf4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f8b3bcf4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30dfcf944f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30dfcf944f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0dfcf944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0dfcf944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0dfcf944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0dfcf944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30dfcf944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30dfcf944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30dfcf944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30dfcf944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0dfcf944f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0dfcf944f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30ca932b4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30ca932b4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30ca932b45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30ca932b45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30ca932b45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30ca932b45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0ca932b4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30ca932b4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0ca932b45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0ca932b45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30ca932b45b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30ca932b45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30ca932b45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30ca932b45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30ca932b45b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30ca932b45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30ca932b45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30ca932b45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30ca932b45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30ca932b45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30ca932b45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30ca932b45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30ca932b4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30ca932b4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f8b3bcf4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2f8b3bcf4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30ca932b45b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30ca932b45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30ca932b45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30ca932b45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30ca932b45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30ca932b45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30dfcf94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30dfcf94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30ca932b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30ca932b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30dfcf944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30dfcf944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30ca932b45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30ca932b45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2f8b3bcf4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2f8b3bcf4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f8b3bcf40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2f8b3bcf40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f8b3bcf4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f8b3bcf4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30ca932b45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30ca932b4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2f8b3bcf40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2f8b3bcf40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f8b3bcf4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f8b3bcf4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0c9bbfca6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0c9bbfca6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 name="Google Shape;10;p2"/>
          <p:cNvGrpSpPr/>
          <p:nvPr/>
        </p:nvGrpSpPr>
        <p:grpSpPr>
          <a:xfrm>
            <a:off x="3631984" y="-1145242"/>
            <a:ext cx="7418510" cy="3952111"/>
            <a:chOff x="233350" y="949250"/>
            <a:chExt cx="7137300" cy="3802300"/>
          </a:xfrm>
        </p:grpSpPr>
        <p:sp>
          <p:nvSpPr>
            <p:cNvPr id="11" name="Google Shape;11;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62884" y="740708"/>
            <a:ext cx="7418510" cy="3952111"/>
            <a:chOff x="233350" y="949250"/>
            <a:chExt cx="7137300" cy="3802300"/>
          </a:xfrm>
        </p:grpSpPr>
        <p:sp>
          <p:nvSpPr>
            <p:cNvPr id="63" name="Google Shape;63;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2"/>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5" name="Google Shape;115;p2"/>
          <p:cNvGrpSpPr/>
          <p:nvPr/>
        </p:nvGrpSpPr>
        <p:grpSpPr>
          <a:xfrm>
            <a:off x="-2360366" y="3271308"/>
            <a:ext cx="7418510" cy="3952111"/>
            <a:chOff x="233350" y="949250"/>
            <a:chExt cx="7137300" cy="3802300"/>
          </a:xfrm>
        </p:grpSpPr>
        <p:sp>
          <p:nvSpPr>
            <p:cNvPr id="116" name="Google Shape;116;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68" name="Google Shape;168;p2"/>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5200"/>
              <a:buNone/>
              <a:defRPr sz="46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9" name="Google Shape;169;p2"/>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4"/>
            </a:gs>
            <a:gs pos="0">
              <a:schemeClr val="accent5"/>
            </a:gs>
            <a:gs pos="100000">
              <a:schemeClr val="accent3"/>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11"/>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42" name="Google Shape;542;p11"/>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543" name="Google Shape;543;p11"/>
          <p:cNvGrpSpPr/>
          <p:nvPr/>
        </p:nvGrpSpPr>
        <p:grpSpPr>
          <a:xfrm>
            <a:off x="-825716" y="-1145242"/>
            <a:ext cx="7418510" cy="3952111"/>
            <a:chOff x="233350" y="949250"/>
            <a:chExt cx="7137300" cy="3802300"/>
          </a:xfrm>
        </p:grpSpPr>
        <p:sp>
          <p:nvSpPr>
            <p:cNvPr id="544" name="Google Shape;544;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11"/>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96" name="Google Shape;596;p11"/>
          <p:cNvGrpSpPr/>
          <p:nvPr/>
        </p:nvGrpSpPr>
        <p:grpSpPr>
          <a:xfrm>
            <a:off x="2776259" y="3271308"/>
            <a:ext cx="7418510" cy="3952111"/>
            <a:chOff x="233350" y="949250"/>
            <a:chExt cx="7137300" cy="3802300"/>
          </a:xfrm>
        </p:grpSpPr>
        <p:sp>
          <p:nvSpPr>
            <p:cNvPr id="597" name="Google Shape;597;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1"/>
          <p:cNvGrpSpPr/>
          <p:nvPr/>
        </p:nvGrpSpPr>
        <p:grpSpPr>
          <a:xfrm>
            <a:off x="862884" y="740708"/>
            <a:ext cx="7418510" cy="3952111"/>
            <a:chOff x="233350" y="949250"/>
            <a:chExt cx="7137300" cy="3802300"/>
          </a:xfrm>
        </p:grpSpPr>
        <p:sp>
          <p:nvSpPr>
            <p:cNvPr id="649" name="Google Shape;649;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1"/>
          <p:cNvGrpSpPr/>
          <p:nvPr/>
        </p:nvGrpSpPr>
        <p:grpSpPr>
          <a:xfrm>
            <a:off x="-698787" y="1326437"/>
            <a:ext cx="9035113" cy="2606813"/>
            <a:chOff x="-1448741" y="445019"/>
            <a:chExt cx="9815441" cy="681306"/>
          </a:xfrm>
        </p:grpSpPr>
        <p:sp>
          <p:nvSpPr>
            <p:cNvPr id="701" name="Google Shape;701;p11"/>
            <p:cNvSpPr/>
            <p:nvPr/>
          </p:nvSpPr>
          <p:spPr>
            <a:xfrm>
              <a:off x="557400" y="445025"/>
              <a:ext cx="7809300" cy="6813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448741" y="445019"/>
              <a:ext cx="3072000" cy="681300"/>
            </a:xfrm>
            <a:prstGeom prst="parallelogram">
              <a:avLst>
                <a:gd fmla="val 26205"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txBox="1"/>
          <p:nvPr>
            <p:ph hasCustomPrompt="1" type="title"/>
          </p:nvPr>
        </p:nvSpPr>
        <p:spPr>
          <a:xfrm>
            <a:off x="2044825" y="1558475"/>
            <a:ext cx="50544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p:nvPr>
            <p:ph idx="1" type="subTitle"/>
          </p:nvPr>
        </p:nvSpPr>
        <p:spPr>
          <a:xfrm>
            <a:off x="2044825" y="3202650"/>
            <a:ext cx="50544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6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5"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0">
              <a:schemeClr val="accent5"/>
            </a:gs>
            <a:gs pos="100000">
              <a:schemeClr val="accent3"/>
            </a:gs>
          </a:gsLst>
          <a:path path="circle">
            <a:fillToRect b="50%" l="50%" r="50%" t="50%"/>
          </a:path>
          <a:tileRect/>
        </a:gradFill>
      </p:bgPr>
    </p:bg>
    <p:spTree>
      <p:nvGrpSpPr>
        <p:cNvPr id="706" name="Shape 706"/>
        <p:cNvGrpSpPr/>
        <p:nvPr/>
      </p:nvGrpSpPr>
      <p:grpSpPr>
        <a:xfrm>
          <a:off x="0" y="0"/>
          <a:ext cx="0" cy="0"/>
          <a:chOff x="0" y="0"/>
          <a:chExt cx="0" cy="0"/>
        </a:xfrm>
      </p:grpSpPr>
      <p:pic>
        <p:nvPicPr>
          <p:cNvPr id="707" name="Google Shape;707;p1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708" name="Google Shape;708;p1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709" name="Google Shape;709;p13"/>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710" name="Google Shape;7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3"/>
          <p:cNvSpPr txBox="1"/>
          <p:nvPr>
            <p:ph hasCustomPrompt="1" idx="2" type="title"/>
          </p:nvPr>
        </p:nvSpPr>
        <p:spPr>
          <a:xfrm>
            <a:off x="755178" y="1583413"/>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2" name="Google Shape;712;p13"/>
          <p:cNvSpPr txBox="1"/>
          <p:nvPr>
            <p:ph idx="1" type="subTitle"/>
          </p:nvPr>
        </p:nvSpPr>
        <p:spPr>
          <a:xfrm>
            <a:off x="1700243"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3" name="Google Shape;713;p13"/>
          <p:cNvSpPr txBox="1"/>
          <p:nvPr>
            <p:ph hasCustomPrompt="1" idx="3" type="title"/>
          </p:nvPr>
        </p:nvSpPr>
        <p:spPr>
          <a:xfrm>
            <a:off x="755169" y="268792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4" name="Google Shape;714;p13"/>
          <p:cNvSpPr txBox="1"/>
          <p:nvPr>
            <p:ph idx="4" type="subTitle"/>
          </p:nvPr>
        </p:nvSpPr>
        <p:spPr>
          <a:xfrm>
            <a:off x="1700243" y="2933672"/>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5" name="Google Shape;715;p13"/>
          <p:cNvSpPr txBox="1"/>
          <p:nvPr>
            <p:ph hasCustomPrompt="1" idx="5" type="title"/>
          </p:nvPr>
        </p:nvSpPr>
        <p:spPr>
          <a:xfrm>
            <a:off x="755168" y="383594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
          <p:cNvSpPr txBox="1"/>
          <p:nvPr>
            <p:ph idx="6" type="subTitle"/>
          </p:nvPr>
        </p:nvSpPr>
        <p:spPr>
          <a:xfrm>
            <a:off x="1700243" y="4061351"/>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
          <p:cNvSpPr txBox="1"/>
          <p:nvPr>
            <p:ph hasCustomPrompt="1" idx="7" type="title"/>
          </p:nvPr>
        </p:nvSpPr>
        <p:spPr>
          <a:xfrm>
            <a:off x="4710688" y="15833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3"/>
          <p:cNvSpPr txBox="1"/>
          <p:nvPr>
            <p:ph idx="8" type="subTitle"/>
          </p:nvPr>
        </p:nvSpPr>
        <p:spPr>
          <a:xfrm>
            <a:off x="5664228"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9" name="Google Shape;719;p13"/>
          <p:cNvSpPr txBox="1"/>
          <p:nvPr>
            <p:ph idx="9" type="subTitle"/>
          </p:nvPr>
        </p:nvSpPr>
        <p:spPr>
          <a:xfrm>
            <a:off x="1700243"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13"/>
          <p:cNvSpPr txBox="1"/>
          <p:nvPr>
            <p:ph idx="13" type="subTitle"/>
          </p:nvPr>
        </p:nvSpPr>
        <p:spPr>
          <a:xfrm>
            <a:off x="1700243" y="2495321"/>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13"/>
          <p:cNvSpPr txBox="1"/>
          <p:nvPr>
            <p:ph idx="14" type="subTitle"/>
          </p:nvPr>
        </p:nvSpPr>
        <p:spPr>
          <a:xfrm>
            <a:off x="1700243" y="362095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13"/>
          <p:cNvSpPr txBox="1"/>
          <p:nvPr>
            <p:ph idx="15" type="subTitle"/>
          </p:nvPr>
        </p:nvSpPr>
        <p:spPr>
          <a:xfrm>
            <a:off x="5664229"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13"/>
          <p:cNvSpPr txBox="1"/>
          <p:nvPr>
            <p:ph hasCustomPrompt="1" idx="16" type="title"/>
          </p:nvPr>
        </p:nvSpPr>
        <p:spPr>
          <a:xfrm>
            <a:off x="4710677" y="26878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4" name="Google Shape;724;p13"/>
          <p:cNvSpPr txBox="1"/>
          <p:nvPr>
            <p:ph idx="17" type="subTitle"/>
          </p:nvPr>
        </p:nvSpPr>
        <p:spPr>
          <a:xfrm>
            <a:off x="5664228" y="293433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8" type="subTitle"/>
          </p:nvPr>
        </p:nvSpPr>
        <p:spPr>
          <a:xfrm>
            <a:off x="5664232" y="2494726"/>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gradFill>
          <a:gsLst>
            <a:gs pos="0">
              <a:schemeClr val="accent4"/>
            </a:gs>
            <a:gs pos="0">
              <a:schemeClr val="accent5"/>
            </a:gs>
            <a:gs pos="100000">
              <a:schemeClr val="accent3"/>
            </a:gs>
          </a:gsLst>
          <a:path path="circle">
            <a:fillToRect b="50%" l="50%" r="50%" t="50%"/>
          </a:path>
          <a:tileRect/>
        </a:gradFill>
      </p:bgPr>
    </p:bg>
    <p:spTree>
      <p:nvGrpSpPr>
        <p:cNvPr id="726" name="Shape 726"/>
        <p:cNvGrpSpPr/>
        <p:nvPr/>
      </p:nvGrpSpPr>
      <p:grpSpPr>
        <a:xfrm>
          <a:off x="0" y="0"/>
          <a:ext cx="0" cy="0"/>
          <a:chOff x="0" y="0"/>
          <a:chExt cx="0" cy="0"/>
        </a:xfrm>
      </p:grpSpPr>
      <p:pic>
        <p:nvPicPr>
          <p:cNvPr id="727" name="Google Shape;727;p14"/>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728" name="Google Shape;728;p14"/>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729" name="Google Shape;729;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30" name="Google Shape;730;p14"/>
          <p:cNvGrpSpPr/>
          <p:nvPr/>
        </p:nvGrpSpPr>
        <p:grpSpPr>
          <a:xfrm>
            <a:off x="-2360366" y="3271308"/>
            <a:ext cx="7418510" cy="3952111"/>
            <a:chOff x="233350" y="949250"/>
            <a:chExt cx="7137300" cy="3802300"/>
          </a:xfrm>
        </p:grpSpPr>
        <p:sp>
          <p:nvSpPr>
            <p:cNvPr id="731" name="Google Shape;731;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83" name="Google Shape;783;p14"/>
          <p:cNvGrpSpPr/>
          <p:nvPr/>
        </p:nvGrpSpPr>
        <p:grpSpPr>
          <a:xfrm>
            <a:off x="3631984" y="-1145242"/>
            <a:ext cx="7418510" cy="3952111"/>
            <a:chOff x="233350" y="949250"/>
            <a:chExt cx="7137300" cy="3802300"/>
          </a:xfrm>
        </p:grpSpPr>
        <p:sp>
          <p:nvSpPr>
            <p:cNvPr id="784" name="Google Shape;784;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4"/>
          <p:cNvGrpSpPr/>
          <p:nvPr/>
        </p:nvGrpSpPr>
        <p:grpSpPr>
          <a:xfrm>
            <a:off x="862884" y="740708"/>
            <a:ext cx="7418510" cy="3952111"/>
            <a:chOff x="233350" y="949250"/>
            <a:chExt cx="7137300" cy="3802300"/>
          </a:xfrm>
        </p:grpSpPr>
        <p:sp>
          <p:nvSpPr>
            <p:cNvPr id="836" name="Google Shape;836;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14"/>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88" name="Google Shape;888;p14"/>
          <p:cNvSpPr txBox="1"/>
          <p:nvPr>
            <p:ph hasCustomPrompt="1" idx="2" type="title"/>
          </p:nvPr>
        </p:nvSpPr>
        <p:spPr>
          <a:xfrm>
            <a:off x="841325" y="15175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9" name="Google Shape;889;p14"/>
          <p:cNvSpPr txBox="1"/>
          <p:nvPr>
            <p:ph idx="1" type="subTitle"/>
          </p:nvPr>
        </p:nvSpPr>
        <p:spPr>
          <a:xfrm>
            <a:off x="2009225" y="3226650"/>
            <a:ext cx="50334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gradFill>
          <a:gsLst>
            <a:gs pos="0">
              <a:schemeClr val="accent4"/>
            </a:gs>
            <a:gs pos="0">
              <a:schemeClr val="accent5"/>
            </a:gs>
            <a:gs pos="100000">
              <a:schemeClr val="accent3"/>
            </a:gs>
          </a:gsLst>
          <a:path path="circle">
            <a:fillToRect b="50%" l="50%" r="50%" t="50%"/>
          </a:path>
          <a:tileRect/>
        </a:gradFill>
      </p:bgPr>
    </p:bg>
    <p:spTree>
      <p:nvGrpSpPr>
        <p:cNvPr id="890" name="Shape 890"/>
        <p:cNvGrpSpPr/>
        <p:nvPr/>
      </p:nvGrpSpPr>
      <p:grpSpPr>
        <a:xfrm>
          <a:off x="0" y="0"/>
          <a:ext cx="0" cy="0"/>
          <a:chOff x="0" y="0"/>
          <a:chExt cx="0" cy="0"/>
        </a:xfrm>
      </p:grpSpPr>
      <p:pic>
        <p:nvPicPr>
          <p:cNvPr id="891" name="Google Shape;891;p15"/>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892" name="Google Shape;892;p15"/>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893" name="Google Shape;893;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894" name="Google Shape;894;p15"/>
          <p:cNvGrpSpPr/>
          <p:nvPr/>
        </p:nvGrpSpPr>
        <p:grpSpPr>
          <a:xfrm>
            <a:off x="-2360366" y="3271308"/>
            <a:ext cx="7418510" cy="3952111"/>
            <a:chOff x="233350" y="949250"/>
            <a:chExt cx="7137300" cy="3802300"/>
          </a:xfrm>
        </p:grpSpPr>
        <p:sp>
          <p:nvSpPr>
            <p:cNvPr id="895" name="Google Shape;895;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947" name="Google Shape;947;p15"/>
          <p:cNvGrpSpPr/>
          <p:nvPr/>
        </p:nvGrpSpPr>
        <p:grpSpPr>
          <a:xfrm>
            <a:off x="3631984" y="-1145242"/>
            <a:ext cx="7418510" cy="3952111"/>
            <a:chOff x="233350" y="949250"/>
            <a:chExt cx="7137300" cy="3802300"/>
          </a:xfrm>
        </p:grpSpPr>
        <p:sp>
          <p:nvSpPr>
            <p:cNvPr id="948" name="Google Shape;948;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5"/>
          <p:cNvGrpSpPr/>
          <p:nvPr/>
        </p:nvGrpSpPr>
        <p:grpSpPr>
          <a:xfrm>
            <a:off x="862884" y="740708"/>
            <a:ext cx="7418510" cy="3952111"/>
            <a:chOff x="233350" y="949250"/>
            <a:chExt cx="7137300" cy="3802300"/>
          </a:xfrm>
        </p:grpSpPr>
        <p:sp>
          <p:nvSpPr>
            <p:cNvPr id="1000" name="Google Shape;1000;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52" name="Google Shape;1052;p15"/>
          <p:cNvSpPr txBox="1"/>
          <p:nvPr>
            <p:ph hasCustomPrompt="1" idx="2" type="title"/>
          </p:nvPr>
        </p:nvSpPr>
        <p:spPr>
          <a:xfrm>
            <a:off x="235297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3" name="Google Shape;1053;p15"/>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gradFill>
          <a:gsLst>
            <a:gs pos="0">
              <a:schemeClr val="dk2"/>
            </a:gs>
            <a:gs pos="100000">
              <a:schemeClr val="dk1"/>
            </a:gs>
          </a:gsLst>
          <a:path path="circle">
            <a:fillToRect b="50%" l="50%" r="50%" t="50%"/>
          </a:path>
          <a:tileRect/>
        </a:gradFill>
      </p:bgPr>
    </p:bg>
    <p:spTree>
      <p:nvGrpSpPr>
        <p:cNvPr id="1054" name="Shape 1054"/>
        <p:cNvGrpSpPr/>
        <p:nvPr/>
      </p:nvGrpSpPr>
      <p:grpSpPr>
        <a:xfrm>
          <a:off x="0" y="0"/>
          <a:ext cx="0" cy="0"/>
          <a:chOff x="0" y="0"/>
          <a:chExt cx="0" cy="0"/>
        </a:xfrm>
      </p:grpSpPr>
      <p:pic>
        <p:nvPicPr>
          <p:cNvPr id="1055" name="Google Shape;1055;p1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56" name="Google Shape;1056;p16"/>
          <p:cNvGrpSpPr/>
          <p:nvPr/>
        </p:nvGrpSpPr>
        <p:grpSpPr>
          <a:xfrm>
            <a:off x="3631984" y="-1145242"/>
            <a:ext cx="7418510" cy="3952111"/>
            <a:chOff x="233350" y="949250"/>
            <a:chExt cx="7137300" cy="3802300"/>
          </a:xfrm>
        </p:grpSpPr>
        <p:sp>
          <p:nvSpPr>
            <p:cNvPr id="1057" name="Google Shape;1057;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6"/>
          <p:cNvGrpSpPr/>
          <p:nvPr/>
        </p:nvGrpSpPr>
        <p:grpSpPr>
          <a:xfrm>
            <a:off x="862884" y="740708"/>
            <a:ext cx="7418510" cy="3952111"/>
            <a:chOff x="233350" y="949250"/>
            <a:chExt cx="7137300" cy="3802300"/>
          </a:xfrm>
        </p:grpSpPr>
        <p:sp>
          <p:nvSpPr>
            <p:cNvPr id="1109" name="Google Shape;1109;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16"/>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61" name="Google Shape;1161;p16"/>
          <p:cNvGrpSpPr/>
          <p:nvPr/>
        </p:nvGrpSpPr>
        <p:grpSpPr>
          <a:xfrm>
            <a:off x="-2360366" y="3271308"/>
            <a:ext cx="7418510" cy="3952111"/>
            <a:chOff x="233350" y="949250"/>
            <a:chExt cx="7137300" cy="3802300"/>
          </a:xfrm>
        </p:grpSpPr>
        <p:sp>
          <p:nvSpPr>
            <p:cNvPr id="1162" name="Google Shape;1162;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16"/>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214" name="Google Shape;1214;p16"/>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15" name="Google Shape;1215;p16"/>
          <p:cNvSpPr txBox="1"/>
          <p:nvPr>
            <p:ph hasCustomPrompt="1" idx="2" type="title"/>
          </p:nvPr>
        </p:nvSpPr>
        <p:spPr>
          <a:xfrm>
            <a:off x="2368650" y="11299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 name="Google Shape;1216;p16"/>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gradFill>
          <a:gsLst>
            <a:gs pos="0">
              <a:schemeClr val="accent4"/>
            </a:gs>
            <a:gs pos="0">
              <a:schemeClr val="accent5"/>
            </a:gs>
            <a:gs pos="100000">
              <a:schemeClr val="accent3"/>
            </a:gs>
          </a:gsLst>
          <a:path path="circle">
            <a:fillToRect b="50%" l="50%" r="50%" t="50%"/>
          </a:path>
          <a:tileRect/>
        </a:gradFill>
      </p:bgPr>
    </p:bg>
    <p:spTree>
      <p:nvGrpSpPr>
        <p:cNvPr id="1217" name="Shape 1217"/>
        <p:cNvGrpSpPr/>
        <p:nvPr/>
      </p:nvGrpSpPr>
      <p:grpSpPr>
        <a:xfrm>
          <a:off x="0" y="0"/>
          <a:ext cx="0" cy="0"/>
          <a:chOff x="0" y="0"/>
          <a:chExt cx="0" cy="0"/>
        </a:xfrm>
      </p:grpSpPr>
      <p:pic>
        <p:nvPicPr>
          <p:cNvPr id="1218" name="Google Shape;1218;p1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219" name="Google Shape;1219;p1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220" name="Google Shape;1220;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221" name="Google Shape;1221;p17"/>
          <p:cNvGrpSpPr/>
          <p:nvPr/>
        </p:nvGrpSpPr>
        <p:grpSpPr>
          <a:xfrm>
            <a:off x="3631984" y="-1145242"/>
            <a:ext cx="7418510" cy="3952111"/>
            <a:chOff x="233350" y="949250"/>
            <a:chExt cx="7137300" cy="3802300"/>
          </a:xfrm>
        </p:grpSpPr>
        <p:sp>
          <p:nvSpPr>
            <p:cNvPr id="1222" name="Google Shape;1222;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7"/>
          <p:cNvGrpSpPr/>
          <p:nvPr/>
        </p:nvGrpSpPr>
        <p:grpSpPr>
          <a:xfrm>
            <a:off x="862884" y="740708"/>
            <a:ext cx="7418510" cy="3952111"/>
            <a:chOff x="233350" y="949250"/>
            <a:chExt cx="7137300" cy="3802300"/>
          </a:xfrm>
        </p:grpSpPr>
        <p:sp>
          <p:nvSpPr>
            <p:cNvPr id="1274" name="Google Shape;1274;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326" name="Google Shape;1326;p17"/>
          <p:cNvGrpSpPr/>
          <p:nvPr/>
        </p:nvGrpSpPr>
        <p:grpSpPr>
          <a:xfrm>
            <a:off x="-2360366" y="3271308"/>
            <a:ext cx="7418510" cy="3952111"/>
            <a:chOff x="233350" y="949250"/>
            <a:chExt cx="7137300" cy="3802300"/>
          </a:xfrm>
        </p:grpSpPr>
        <p:sp>
          <p:nvSpPr>
            <p:cNvPr id="1327" name="Google Shape;1327;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7"/>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79" name="Google Shape;1379;p17"/>
          <p:cNvSpPr txBox="1"/>
          <p:nvPr>
            <p:ph hasCustomPrompt="1" idx="2" type="title"/>
          </p:nvPr>
        </p:nvSpPr>
        <p:spPr>
          <a:xfrm>
            <a:off x="3979950"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7"/>
          <p:cNvSpPr txBox="1"/>
          <p:nvPr>
            <p:ph idx="1" type="subTitle"/>
          </p:nvPr>
        </p:nvSpPr>
        <p:spPr>
          <a:xfrm>
            <a:off x="2219400" y="3270613"/>
            <a:ext cx="47052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4"/>
            </a:gs>
            <a:gs pos="0">
              <a:schemeClr val="accent5"/>
            </a:gs>
            <a:gs pos="100000">
              <a:schemeClr val="accent3"/>
            </a:gs>
          </a:gsLst>
          <a:path path="circle">
            <a:fillToRect b="50%" l="50%" r="50%" t="50%"/>
          </a:path>
          <a:tileRect/>
        </a:gradFill>
      </p:bgPr>
    </p:bg>
    <p:spTree>
      <p:nvGrpSpPr>
        <p:cNvPr id="1381" name="Shape 1381"/>
        <p:cNvGrpSpPr/>
        <p:nvPr/>
      </p:nvGrpSpPr>
      <p:grpSpPr>
        <a:xfrm>
          <a:off x="0" y="0"/>
          <a:ext cx="0" cy="0"/>
          <a:chOff x="0" y="0"/>
          <a:chExt cx="0" cy="0"/>
        </a:xfrm>
      </p:grpSpPr>
      <p:pic>
        <p:nvPicPr>
          <p:cNvPr id="1382" name="Google Shape;1382;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383" name="Google Shape;1383;p18"/>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384" name="Google Shape;1384;p18"/>
          <p:cNvGrpSpPr/>
          <p:nvPr/>
        </p:nvGrpSpPr>
        <p:grpSpPr>
          <a:xfrm>
            <a:off x="4306859" y="3271308"/>
            <a:ext cx="7418510" cy="3952111"/>
            <a:chOff x="233350" y="949250"/>
            <a:chExt cx="7137300" cy="3802300"/>
          </a:xfrm>
        </p:grpSpPr>
        <p:sp>
          <p:nvSpPr>
            <p:cNvPr id="1385" name="Google Shape;1385;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8"/>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437" name="Google Shape;1437;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438" name="Google Shape;1438;p18"/>
          <p:cNvGrpSpPr/>
          <p:nvPr/>
        </p:nvGrpSpPr>
        <p:grpSpPr>
          <a:xfrm>
            <a:off x="-1177041" y="-1145242"/>
            <a:ext cx="7418510" cy="3952111"/>
            <a:chOff x="233350" y="949250"/>
            <a:chExt cx="7137300" cy="3802300"/>
          </a:xfrm>
        </p:grpSpPr>
        <p:sp>
          <p:nvSpPr>
            <p:cNvPr id="1439" name="Google Shape;1439;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18"/>
          <p:cNvGrpSpPr/>
          <p:nvPr/>
        </p:nvGrpSpPr>
        <p:grpSpPr>
          <a:xfrm>
            <a:off x="862884" y="740708"/>
            <a:ext cx="7418510" cy="3952111"/>
            <a:chOff x="233350" y="949250"/>
            <a:chExt cx="7137300" cy="3802300"/>
          </a:xfrm>
        </p:grpSpPr>
        <p:sp>
          <p:nvSpPr>
            <p:cNvPr id="1491" name="Google Shape;1491;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8"/>
          <p:cNvGrpSpPr/>
          <p:nvPr/>
        </p:nvGrpSpPr>
        <p:grpSpPr>
          <a:xfrm>
            <a:off x="-730050" y="1265700"/>
            <a:ext cx="9066386" cy="2388437"/>
            <a:chOff x="-1482703" y="301921"/>
            <a:chExt cx="9849414" cy="824452"/>
          </a:xfrm>
        </p:grpSpPr>
        <p:sp>
          <p:nvSpPr>
            <p:cNvPr id="1543" name="Google Shape;1543;p18"/>
            <p:cNvSpPr/>
            <p:nvPr/>
          </p:nvSpPr>
          <p:spPr>
            <a:xfrm>
              <a:off x="557411" y="301973"/>
              <a:ext cx="7809300" cy="8244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482703" y="301921"/>
              <a:ext cx="2736300" cy="824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8"/>
          <p:cNvSpPr txBox="1"/>
          <p:nvPr>
            <p:ph type="title"/>
          </p:nvPr>
        </p:nvSpPr>
        <p:spPr>
          <a:xfrm>
            <a:off x="2030850" y="3307500"/>
            <a:ext cx="56550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22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1546" name="Google Shape;1546;p18"/>
          <p:cNvSpPr txBox="1"/>
          <p:nvPr>
            <p:ph idx="1" type="subTitle"/>
          </p:nvPr>
        </p:nvSpPr>
        <p:spPr>
          <a:xfrm>
            <a:off x="2030850" y="1642575"/>
            <a:ext cx="5655000" cy="14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7" name="Shape 1547"/>
        <p:cNvGrpSpPr/>
        <p:nvPr/>
      </p:nvGrpSpPr>
      <p:grpSpPr>
        <a:xfrm>
          <a:off x="0" y="0"/>
          <a:ext cx="0" cy="0"/>
          <a:chOff x="0" y="0"/>
          <a:chExt cx="0" cy="0"/>
        </a:xfrm>
      </p:grpSpPr>
      <p:pic>
        <p:nvPicPr>
          <p:cNvPr id="1548" name="Google Shape;1548;p1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549" name="Google Shape;1549;p1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550" name="Google Shape;1550;p1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551" name="Google Shape;1551;p19"/>
          <p:cNvSpPr txBox="1"/>
          <p:nvPr>
            <p:ph idx="1" type="subTitle"/>
          </p:nvPr>
        </p:nvSpPr>
        <p:spPr>
          <a:xfrm>
            <a:off x="715100" y="1960600"/>
            <a:ext cx="7189200" cy="23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9"/>
          <p:cNvSpPr txBox="1"/>
          <p:nvPr>
            <p:ph idx="2" type="subTitle"/>
          </p:nvPr>
        </p:nvSpPr>
        <p:spPr>
          <a:xfrm>
            <a:off x="715100" y="1555900"/>
            <a:ext cx="71892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400">
                <a:latin typeface="Exo"/>
                <a:ea typeface="Exo"/>
                <a:cs typeface="Exo"/>
                <a:sym typeface="Exo"/>
              </a:defRPr>
            </a:lvl1pPr>
            <a:lvl2pPr lvl="1" rtl="0" algn="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4" name="Shape 1554"/>
        <p:cNvGrpSpPr/>
        <p:nvPr/>
      </p:nvGrpSpPr>
      <p:grpSpPr>
        <a:xfrm>
          <a:off x="0" y="0"/>
          <a:ext cx="0" cy="0"/>
          <a:chOff x="0" y="0"/>
          <a:chExt cx="0" cy="0"/>
        </a:xfrm>
      </p:grpSpPr>
      <p:pic>
        <p:nvPicPr>
          <p:cNvPr id="1555" name="Google Shape;1555;p20"/>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56" name="Google Shape;1556;p20"/>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57" name="Google Shape;1557;p20"/>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58" name="Google Shape;1558;p20"/>
          <p:cNvGrpSpPr/>
          <p:nvPr/>
        </p:nvGrpSpPr>
        <p:grpSpPr>
          <a:xfrm>
            <a:off x="-609700" y="1732239"/>
            <a:ext cx="8976246" cy="2531747"/>
            <a:chOff x="-602821" y="1930575"/>
            <a:chExt cx="8976246" cy="2304312"/>
          </a:xfrm>
        </p:grpSpPr>
        <p:sp>
          <p:nvSpPr>
            <p:cNvPr id="1559" name="Google Shape;1559;p20"/>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20"/>
          <p:cNvSpPr txBox="1"/>
          <p:nvPr>
            <p:ph idx="1" type="subTitle"/>
          </p:nvPr>
        </p:nvSpPr>
        <p:spPr>
          <a:xfrm>
            <a:off x="1390325" y="2637900"/>
            <a:ext cx="29076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3" name="Google Shape;1563;p20"/>
          <p:cNvSpPr txBox="1"/>
          <p:nvPr>
            <p:ph idx="2" type="subTitle"/>
          </p:nvPr>
        </p:nvSpPr>
        <p:spPr>
          <a:xfrm>
            <a:off x="1390325" y="2303700"/>
            <a:ext cx="29076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20"/>
          <p:cNvSpPr/>
          <p:nvPr>
            <p:ph idx="3" type="pic"/>
          </p:nvPr>
        </p:nvSpPr>
        <p:spPr>
          <a:xfrm>
            <a:off x="4722050" y="1422000"/>
            <a:ext cx="3186600" cy="3152100"/>
          </a:xfrm>
          <a:prstGeom prst="parallelogram">
            <a:avLst>
              <a:gd fmla="val 25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5"/>
            </a:gs>
            <a:gs pos="100000">
              <a:schemeClr val="accent3"/>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72" name="Google Shape;172;p3"/>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73" name="Google Shape;173;p3"/>
          <p:cNvGrpSpPr/>
          <p:nvPr/>
        </p:nvGrpSpPr>
        <p:grpSpPr>
          <a:xfrm>
            <a:off x="-2360366" y="3271308"/>
            <a:ext cx="7418510" cy="3952111"/>
            <a:chOff x="233350" y="949250"/>
            <a:chExt cx="7137300" cy="3802300"/>
          </a:xfrm>
        </p:grpSpPr>
        <p:sp>
          <p:nvSpPr>
            <p:cNvPr id="174" name="Google Shape;174;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3"/>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226" name="Google Shape;226;p3"/>
          <p:cNvGrpSpPr/>
          <p:nvPr/>
        </p:nvGrpSpPr>
        <p:grpSpPr>
          <a:xfrm>
            <a:off x="3631984" y="-1145242"/>
            <a:ext cx="7418510" cy="3952111"/>
            <a:chOff x="233350" y="949250"/>
            <a:chExt cx="7137300" cy="3802300"/>
          </a:xfrm>
        </p:grpSpPr>
        <p:sp>
          <p:nvSpPr>
            <p:cNvPr id="227" name="Google Shape;227;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
          <p:cNvGrpSpPr/>
          <p:nvPr/>
        </p:nvGrpSpPr>
        <p:grpSpPr>
          <a:xfrm>
            <a:off x="862884" y="740708"/>
            <a:ext cx="7418510" cy="3952111"/>
            <a:chOff x="233350" y="949250"/>
            <a:chExt cx="7137300" cy="3802300"/>
          </a:xfrm>
        </p:grpSpPr>
        <p:sp>
          <p:nvSpPr>
            <p:cNvPr id="279" name="Google Shape;279;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331" name="Google Shape;331;p3"/>
          <p:cNvSpPr txBox="1"/>
          <p:nvPr>
            <p:ph hasCustomPrompt="1" idx="2" type="title"/>
          </p:nvPr>
        </p:nvSpPr>
        <p:spPr>
          <a:xfrm>
            <a:off x="622472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3"/>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565" name="Shape 1565"/>
        <p:cNvGrpSpPr/>
        <p:nvPr/>
      </p:nvGrpSpPr>
      <p:grpSpPr>
        <a:xfrm>
          <a:off x="0" y="0"/>
          <a:ext cx="0" cy="0"/>
          <a:chOff x="0" y="0"/>
          <a:chExt cx="0" cy="0"/>
        </a:xfrm>
      </p:grpSpPr>
      <p:pic>
        <p:nvPicPr>
          <p:cNvPr id="1566" name="Google Shape;1566;p21"/>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67" name="Google Shape;1567;p21"/>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68" name="Google Shape;1568;p21"/>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69" name="Google Shape;1569;p21"/>
          <p:cNvGrpSpPr/>
          <p:nvPr/>
        </p:nvGrpSpPr>
        <p:grpSpPr>
          <a:xfrm>
            <a:off x="-609700" y="1732239"/>
            <a:ext cx="8976246" cy="2531747"/>
            <a:chOff x="-602821" y="1930575"/>
            <a:chExt cx="8976246" cy="2304312"/>
          </a:xfrm>
        </p:grpSpPr>
        <p:sp>
          <p:nvSpPr>
            <p:cNvPr id="1570" name="Google Shape;1570;p21"/>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21"/>
          <p:cNvSpPr txBox="1"/>
          <p:nvPr>
            <p:ph idx="1" type="subTitle"/>
          </p:nvPr>
        </p:nvSpPr>
        <p:spPr>
          <a:xfrm>
            <a:off x="4194775" y="2637963"/>
            <a:ext cx="33684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3" name="Google Shape;1573;p21"/>
          <p:cNvSpPr/>
          <p:nvPr>
            <p:ph idx="2" type="pic"/>
          </p:nvPr>
        </p:nvSpPr>
        <p:spPr>
          <a:xfrm>
            <a:off x="995525" y="1422000"/>
            <a:ext cx="3199200" cy="3152100"/>
          </a:xfrm>
          <a:prstGeom prst="parallelogram">
            <a:avLst>
              <a:gd fmla="val 25000" name="adj"/>
            </a:avLst>
          </a:prstGeom>
          <a:noFill/>
          <a:ln>
            <a:noFill/>
          </a:ln>
        </p:spPr>
      </p:sp>
      <p:sp>
        <p:nvSpPr>
          <p:cNvPr id="1574" name="Google Shape;15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1"/>
          <p:cNvSpPr txBox="1"/>
          <p:nvPr>
            <p:ph idx="3" type="subTitle"/>
          </p:nvPr>
        </p:nvSpPr>
        <p:spPr>
          <a:xfrm>
            <a:off x="4194775" y="2303763"/>
            <a:ext cx="33684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76" name="Shape 1576"/>
        <p:cNvGrpSpPr/>
        <p:nvPr/>
      </p:nvGrpSpPr>
      <p:grpSpPr>
        <a:xfrm>
          <a:off x="0" y="0"/>
          <a:ext cx="0" cy="0"/>
          <a:chOff x="0" y="0"/>
          <a:chExt cx="0" cy="0"/>
        </a:xfrm>
      </p:grpSpPr>
      <p:pic>
        <p:nvPicPr>
          <p:cNvPr id="1577" name="Google Shape;1577;p2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78" name="Google Shape;1578;p22"/>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79" name="Google Shape;1579;p22"/>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80" name="Google Shape;1580;p22"/>
          <p:cNvSpPr txBox="1"/>
          <p:nvPr>
            <p:ph idx="1" type="subTitle"/>
          </p:nvPr>
        </p:nvSpPr>
        <p:spPr>
          <a:xfrm>
            <a:off x="5442263" y="3187530"/>
            <a:ext cx="2846700" cy="8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1" name="Google Shape;15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82" name="Shape 1582"/>
        <p:cNvGrpSpPr/>
        <p:nvPr/>
      </p:nvGrpSpPr>
      <p:grpSpPr>
        <a:xfrm>
          <a:off x="0" y="0"/>
          <a:ext cx="0" cy="0"/>
          <a:chOff x="0" y="0"/>
          <a:chExt cx="0" cy="0"/>
        </a:xfrm>
      </p:grpSpPr>
      <p:pic>
        <p:nvPicPr>
          <p:cNvPr id="1583" name="Google Shape;1583;p2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84" name="Google Shape;1584;p2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sp>
        <p:nvSpPr>
          <p:cNvPr id="1585" name="Google Shape;15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6" name="Google Shape;1586;p23"/>
          <p:cNvSpPr txBox="1"/>
          <p:nvPr>
            <p:ph idx="1" type="subTitle"/>
          </p:nvPr>
        </p:nvSpPr>
        <p:spPr>
          <a:xfrm>
            <a:off x="7200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7" name="Google Shape;1587;p23"/>
          <p:cNvSpPr txBox="1"/>
          <p:nvPr>
            <p:ph idx="2" type="subTitle"/>
          </p:nvPr>
        </p:nvSpPr>
        <p:spPr>
          <a:xfrm>
            <a:off x="7200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8" name="Google Shape;1588;p23"/>
          <p:cNvSpPr txBox="1"/>
          <p:nvPr>
            <p:ph idx="3" type="subTitle"/>
          </p:nvPr>
        </p:nvSpPr>
        <p:spPr>
          <a:xfrm>
            <a:off x="34038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9" name="Google Shape;1589;p23"/>
          <p:cNvSpPr txBox="1"/>
          <p:nvPr>
            <p:ph idx="4" type="subTitle"/>
          </p:nvPr>
        </p:nvSpPr>
        <p:spPr>
          <a:xfrm>
            <a:off x="60876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0" name="Google Shape;1590;p23"/>
          <p:cNvSpPr txBox="1"/>
          <p:nvPr>
            <p:ph idx="5" type="subTitle"/>
          </p:nvPr>
        </p:nvSpPr>
        <p:spPr>
          <a:xfrm>
            <a:off x="34038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1" name="Google Shape;1591;p23"/>
          <p:cNvSpPr txBox="1"/>
          <p:nvPr>
            <p:ph idx="6" type="subTitle"/>
          </p:nvPr>
        </p:nvSpPr>
        <p:spPr>
          <a:xfrm>
            <a:off x="60876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592" name="Google Shape;1592;p23"/>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3" name="Shape 1593"/>
        <p:cNvGrpSpPr/>
        <p:nvPr/>
      </p:nvGrpSpPr>
      <p:grpSpPr>
        <a:xfrm>
          <a:off x="0" y="0"/>
          <a:ext cx="0" cy="0"/>
          <a:chOff x="0" y="0"/>
          <a:chExt cx="0" cy="0"/>
        </a:xfrm>
      </p:grpSpPr>
      <p:pic>
        <p:nvPicPr>
          <p:cNvPr id="1594" name="Google Shape;1594;p2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95" name="Google Shape;1595;p2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96" name="Google Shape;1596;p2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97" name="Google Shape;1597;p24"/>
          <p:cNvSpPr txBox="1"/>
          <p:nvPr>
            <p:ph idx="1" type="subTitle"/>
          </p:nvPr>
        </p:nvSpPr>
        <p:spPr>
          <a:xfrm>
            <a:off x="1937100" y="18000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8" name="Google Shape;1598;p24"/>
          <p:cNvSpPr txBox="1"/>
          <p:nvPr>
            <p:ph idx="2" type="subTitle"/>
          </p:nvPr>
        </p:nvSpPr>
        <p:spPr>
          <a:xfrm>
            <a:off x="1937100" y="29859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9" name="Google Shape;1599;p24"/>
          <p:cNvSpPr txBox="1"/>
          <p:nvPr>
            <p:ph idx="3" type="subTitle"/>
          </p:nvPr>
        </p:nvSpPr>
        <p:spPr>
          <a:xfrm>
            <a:off x="1937100" y="417182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0" name="Google Shape;1600;p24"/>
          <p:cNvSpPr txBox="1"/>
          <p:nvPr>
            <p:ph idx="4" type="subTitle"/>
          </p:nvPr>
        </p:nvSpPr>
        <p:spPr>
          <a:xfrm>
            <a:off x="1937100" y="1417575"/>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24"/>
          <p:cNvSpPr txBox="1"/>
          <p:nvPr>
            <p:ph idx="5" type="subTitle"/>
          </p:nvPr>
        </p:nvSpPr>
        <p:spPr>
          <a:xfrm>
            <a:off x="1937100" y="260340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2" name="Google Shape;1602;p24"/>
          <p:cNvSpPr txBox="1"/>
          <p:nvPr>
            <p:ph idx="6" type="subTitle"/>
          </p:nvPr>
        </p:nvSpPr>
        <p:spPr>
          <a:xfrm>
            <a:off x="1937100" y="378933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04" name="Shape 1604"/>
        <p:cNvGrpSpPr/>
        <p:nvPr/>
      </p:nvGrpSpPr>
      <p:grpSpPr>
        <a:xfrm>
          <a:off x="0" y="0"/>
          <a:ext cx="0" cy="0"/>
          <a:chOff x="0" y="0"/>
          <a:chExt cx="0" cy="0"/>
        </a:xfrm>
      </p:grpSpPr>
      <p:pic>
        <p:nvPicPr>
          <p:cNvPr id="1605" name="Google Shape;1605;p2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06" name="Google Shape;1606;p2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07" name="Google Shape;1607;p2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08" name="Google Shape;1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9" name="Google Shape;1609;p25"/>
          <p:cNvSpPr txBox="1"/>
          <p:nvPr>
            <p:ph idx="1" type="subTitle"/>
          </p:nvPr>
        </p:nvSpPr>
        <p:spPr>
          <a:xfrm>
            <a:off x="720011"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0" name="Google Shape;1610;p25"/>
          <p:cNvSpPr txBox="1"/>
          <p:nvPr>
            <p:ph idx="2" type="subTitle"/>
          </p:nvPr>
        </p:nvSpPr>
        <p:spPr>
          <a:xfrm>
            <a:off x="720011"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5"/>
          <p:cNvSpPr txBox="1"/>
          <p:nvPr>
            <p:ph idx="3" type="subTitle"/>
          </p:nvPr>
        </p:nvSpPr>
        <p:spPr>
          <a:xfrm>
            <a:off x="4452539"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2" name="Google Shape;1612;p25"/>
          <p:cNvSpPr txBox="1"/>
          <p:nvPr>
            <p:ph idx="4" type="subTitle"/>
          </p:nvPr>
        </p:nvSpPr>
        <p:spPr>
          <a:xfrm>
            <a:off x="720011"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5"/>
          <p:cNvSpPr txBox="1"/>
          <p:nvPr>
            <p:ph idx="5" type="subTitle"/>
          </p:nvPr>
        </p:nvSpPr>
        <p:spPr>
          <a:xfrm>
            <a:off x="4452539"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4" name="Google Shape;1614;p25"/>
          <p:cNvSpPr txBox="1"/>
          <p:nvPr>
            <p:ph idx="6" type="subTitle"/>
          </p:nvPr>
        </p:nvSpPr>
        <p:spPr>
          <a:xfrm>
            <a:off x="720011"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5" name="Google Shape;1615;p25"/>
          <p:cNvSpPr txBox="1"/>
          <p:nvPr>
            <p:ph idx="7" type="subTitle"/>
          </p:nvPr>
        </p:nvSpPr>
        <p:spPr>
          <a:xfrm>
            <a:off x="4452536"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6" name="Google Shape;1616;p25"/>
          <p:cNvSpPr txBox="1"/>
          <p:nvPr>
            <p:ph idx="8" type="subTitle"/>
          </p:nvPr>
        </p:nvSpPr>
        <p:spPr>
          <a:xfrm>
            <a:off x="4452536"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7" name="Shape 1617"/>
        <p:cNvGrpSpPr/>
        <p:nvPr/>
      </p:nvGrpSpPr>
      <p:grpSpPr>
        <a:xfrm>
          <a:off x="0" y="0"/>
          <a:ext cx="0" cy="0"/>
          <a:chOff x="0" y="0"/>
          <a:chExt cx="0" cy="0"/>
        </a:xfrm>
      </p:grpSpPr>
      <p:pic>
        <p:nvPicPr>
          <p:cNvPr id="1618" name="Google Shape;1618;p2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19" name="Google Shape;1619;p2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20" name="Google Shape;1620;p26"/>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21" name="Google Shape;16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2" name="Google Shape;1622;p26"/>
          <p:cNvSpPr txBox="1"/>
          <p:nvPr>
            <p:ph idx="1" type="subTitle"/>
          </p:nvPr>
        </p:nvSpPr>
        <p:spPr>
          <a:xfrm>
            <a:off x="861101"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3" name="Google Shape;1623;p26"/>
          <p:cNvSpPr txBox="1"/>
          <p:nvPr>
            <p:ph idx="2" type="subTitle"/>
          </p:nvPr>
        </p:nvSpPr>
        <p:spPr>
          <a:xfrm>
            <a:off x="3546300"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26"/>
          <p:cNvSpPr txBox="1"/>
          <p:nvPr>
            <p:ph idx="3" type="subTitle"/>
          </p:nvPr>
        </p:nvSpPr>
        <p:spPr>
          <a:xfrm>
            <a:off x="6235699" y="2030560"/>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5" name="Google Shape;1625;p26"/>
          <p:cNvSpPr txBox="1"/>
          <p:nvPr>
            <p:ph idx="4" type="subTitle"/>
          </p:nvPr>
        </p:nvSpPr>
        <p:spPr>
          <a:xfrm>
            <a:off x="861101"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26"/>
          <p:cNvSpPr txBox="1"/>
          <p:nvPr>
            <p:ph idx="5" type="subTitle"/>
          </p:nvPr>
        </p:nvSpPr>
        <p:spPr>
          <a:xfrm>
            <a:off x="3546300"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7" name="Google Shape;1627;p26"/>
          <p:cNvSpPr txBox="1"/>
          <p:nvPr>
            <p:ph idx="6" type="subTitle"/>
          </p:nvPr>
        </p:nvSpPr>
        <p:spPr>
          <a:xfrm>
            <a:off x="6235699" y="3685176"/>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26"/>
          <p:cNvSpPr txBox="1"/>
          <p:nvPr>
            <p:ph idx="7" type="subTitle"/>
          </p:nvPr>
        </p:nvSpPr>
        <p:spPr>
          <a:xfrm>
            <a:off x="861101"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9" name="Google Shape;1629;p26"/>
          <p:cNvSpPr txBox="1"/>
          <p:nvPr>
            <p:ph idx="8" type="subTitle"/>
          </p:nvPr>
        </p:nvSpPr>
        <p:spPr>
          <a:xfrm>
            <a:off x="3546300"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0" name="Google Shape;1630;p26"/>
          <p:cNvSpPr txBox="1"/>
          <p:nvPr>
            <p:ph idx="9" type="subTitle"/>
          </p:nvPr>
        </p:nvSpPr>
        <p:spPr>
          <a:xfrm>
            <a:off x="6235699" y="1548200"/>
            <a:ext cx="2047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1" name="Google Shape;1631;p26"/>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2" name="Google Shape;1632;p26"/>
          <p:cNvSpPr txBox="1"/>
          <p:nvPr>
            <p:ph idx="14" type="subTitle"/>
          </p:nvPr>
        </p:nvSpPr>
        <p:spPr>
          <a:xfrm>
            <a:off x="3546300"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 name="Google Shape;1633;p26"/>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4"/>
            </a:gs>
            <a:gs pos="0">
              <a:schemeClr val="accent5"/>
            </a:gs>
            <a:gs pos="100000">
              <a:schemeClr val="accent3"/>
            </a:gs>
          </a:gsLst>
          <a:path path="circle">
            <a:fillToRect b="50%" l="50%" r="50%" t="50%"/>
          </a:path>
          <a:tileRect/>
        </a:gradFill>
      </p:bgPr>
    </p:bg>
    <p:spTree>
      <p:nvGrpSpPr>
        <p:cNvPr id="1634" name="Shape 1634"/>
        <p:cNvGrpSpPr/>
        <p:nvPr/>
      </p:nvGrpSpPr>
      <p:grpSpPr>
        <a:xfrm>
          <a:off x="0" y="0"/>
          <a:ext cx="0" cy="0"/>
          <a:chOff x="0" y="0"/>
          <a:chExt cx="0" cy="0"/>
        </a:xfrm>
      </p:grpSpPr>
      <p:pic>
        <p:nvPicPr>
          <p:cNvPr id="1635" name="Google Shape;1635;p2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36" name="Google Shape;1636;p2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637" name="Google Shape;1637;p2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638" name="Google Shape;1638;p27"/>
          <p:cNvSpPr txBox="1"/>
          <p:nvPr>
            <p:ph hasCustomPrompt="1" type="title"/>
          </p:nvPr>
        </p:nvSpPr>
        <p:spPr>
          <a:xfrm>
            <a:off x="1767475" y="600136"/>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39" name="Google Shape;1639;p27"/>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0" name="Google Shape;1640;p27"/>
          <p:cNvSpPr txBox="1"/>
          <p:nvPr>
            <p:ph hasCustomPrompt="1" idx="2" type="title"/>
          </p:nvPr>
        </p:nvSpPr>
        <p:spPr>
          <a:xfrm>
            <a:off x="2065125" y="1975371"/>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1" name="Google Shape;1641;p27"/>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2" name="Google Shape;1642;p27"/>
          <p:cNvSpPr txBox="1"/>
          <p:nvPr>
            <p:ph hasCustomPrompt="1" idx="4" type="title"/>
          </p:nvPr>
        </p:nvSpPr>
        <p:spPr>
          <a:xfrm>
            <a:off x="2369925" y="3350619"/>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3" name="Google Shape;1643;p27"/>
          <p:cNvSpPr txBox="1"/>
          <p:nvPr>
            <p:ph idx="5" type="subTitle"/>
          </p:nvPr>
        </p:nvSpPr>
        <p:spPr>
          <a:xfrm>
            <a:off x="2369925" y="4075124"/>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4"/>
            </a:gs>
            <a:gs pos="0">
              <a:schemeClr val="accent5"/>
            </a:gs>
            <a:gs pos="100000">
              <a:schemeClr val="accent3"/>
            </a:gs>
          </a:gsLst>
          <a:path path="circle">
            <a:fillToRect b="50%" l="50%" r="50%" t="50%"/>
          </a:path>
          <a:tileRect/>
        </a:gradFill>
      </p:bgPr>
    </p:bg>
    <p:spTree>
      <p:nvGrpSpPr>
        <p:cNvPr id="1644" name="Shape 1644"/>
        <p:cNvGrpSpPr/>
        <p:nvPr/>
      </p:nvGrpSpPr>
      <p:grpSpPr>
        <a:xfrm>
          <a:off x="0" y="0"/>
          <a:ext cx="0" cy="0"/>
          <a:chOff x="0" y="0"/>
          <a:chExt cx="0" cy="0"/>
        </a:xfrm>
      </p:grpSpPr>
      <p:pic>
        <p:nvPicPr>
          <p:cNvPr id="1645" name="Google Shape;1645;p2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46" name="Google Shape;1646;p2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647" name="Google Shape;1647;p28"/>
          <p:cNvGrpSpPr/>
          <p:nvPr/>
        </p:nvGrpSpPr>
        <p:grpSpPr>
          <a:xfrm>
            <a:off x="-2360366" y="3271308"/>
            <a:ext cx="7418510" cy="3952111"/>
            <a:chOff x="233350" y="949250"/>
            <a:chExt cx="7137300" cy="3802300"/>
          </a:xfrm>
        </p:grpSpPr>
        <p:sp>
          <p:nvSpPr>
            <p:cNvPr id="1648" name="Google Shape;1648;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pic>
        <p:nvPicPr>
          <p:cNvPr id="1700" name="Google Shape;1700;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701" name="Google Shape;1701;p28"/>
          <p:cNvGrpSpPr/>
          <p:nvPr/>
        </p:nvGrpSpPr>
        <p:grpSpPr>
          <a:xfrm>
            <a:off x="3631984" y="-1145242"/>
            <a:ext cx="7418510" cy="3952111"/>
            <a:chOff x="233350" y="949250"/>
            <a:chExt cx="7137300" cy="3802300"/>
          </a:xfrm>
        </p:grpSpPr>
        <p:sp>
          <p:nvSpPr>
            <p:cNvPr id="1702" name="Google Shape;1702;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28"/>
          <p:cNvGrpSpPr/>
          <p:nvPr/>
        </p:nvGrpSpPr>
        <p:grpSpPr>
          <a:xfrm>
            <a:off x="862884" y="740708"/>
            <a:ext cx="7418510" cy="3952111"/>
            <a:chOff x="233350" y="949250"/>
            <a:chExt cx="7137300" cy="3802300"/>
          </a:xfrm>
        </p:grpSpPr>
        <p:sp>
          <p:nvSpPr>
            <p:cNvPr id="1754" name="Google Shape;1754;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712600" y="1030450"/>
            <a:ext cx="6731026" cy="2333700"/>
            <a:chOff x="-712600" y="1030450"/>
            <a:chExt cx="6731026" cy="2333700"/>
          </a:xfrm>
        </p:grpSpPr>
        <p:grpSp>
          <p:nvGrpSpPr>
            <p:cNvPr id="1806" name="Google Shape;1806;p28"/>
            <p:cNvGrpSpPr/>
            <p:nvPr/>
          </p:nvGrpSpPr>
          <p:grpSpPr>
            <a:xfrm>
              <a:off x="-712600" y="1030463"/>
              <a:ext cx="2091929" cy="2333568"/>
              <a:chOff x="-331600" y="1429425"/>
              <a:chExt cx="1677300" cy="1693200"/>
            </a:xfrm>
          </p:grpSpPr>
          <p:sp>
            <p:nvSpPr>
              <p:cNvPr id="1807" name="Google Shape;1807;p28"/>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28"/>
            <p:cNvSpPr/>
            <p:nvPr/>
          </p:nvSpPr>
          <p:spPr>
            <a:xfrm>
              <a:off x="505326" y="1030450"/>
              <a:ext cx="5513100" cy="23337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28"/>
          <p:cNvSpPr txBox="1"/>
          <p:nvPr>
            <p:ph type="ctrTitle"/>
          </p:nvPr>
        </p:nvSpPr>
        <p:spPr>
          <a:xfrm>
            <a:off x="1259425" y="1030438"/>
            <a:ext cx="42840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2" name="Google Shape;1812;p28"/>
          <p:cNvSpPr txBox="1"/>
          <p:nvPr>
            <p:ph idx="1" type="subTitle"/>
          </p:nvPr>
        </p:nvSpPr>
        <p:spPr>
          <a:xfrm>
            <a:off x="1259425" y="1986400"/>
            <a:ext cx="4293900" cy="13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gn="ctr">
              <a:lnSpc>
                <a:spcPct val="100000"/>
              </a:lnSpc>
              <a:spcBef>
                <a:spcPts val="0"/>
              </a:spcBef>
              <a:spcAft>
                <a:spcPts val="0"/>
              </a:spcAft>
              <a:buClr>
                <a:schemeClr val="accent3"/>
              </a:buClr>
              <a:buSzPts val="1800"/>
              <a:buNone/>
              <a:defRPr sz="1800">
                <a:solidFill>
                  <a:schemeClr val="accent3"/>
                </a:solidFill>
              </a:defRPr>
            </a:lvl2pPr>
            <a:lvl3pPr lvl="2" rtl="0" algn="ctr">
              <a:lnSpc>
                <a:spcPct val="100000"/>
              </a:lnSpc>
              <a:spcBef>
                <a:spcPts val="0"/>
              </a:spcBef>
              <a:spcAft>
                <a:spcPts val="0"/>
              </a:spcAft>
              <a:buClr>
                <a:schemeClr val="accent3"/>
              </a:buClr>
              <a:buSzPts val="1800"/>
              <a:buNone/>
              <a:defRPr sz="1800">
                <a:solidFill>
                  <a:schemeClr val="accent3"/>
                </a:solidFill>
              </a:defRPr>
            </a:lvl3pPr>
            <a:lvl4pPr lvl="3" rtl="0" algn="ctr">
              <a:lnSpc>
                <a:spcPct val="100000"/>
              </a:lnSpc>
              <a:spcBef>
                <a:spcPts val="0"/>
              </a:spcBef>
              <a:spcAft>
                <a:spcPts val="0"/>
              </a:spcAft>
              <a:buClr>
                <a:schemeClr val="accent3"/>
              </a:buClr>
              <a:buSzPts val="1800"/>
              <a:buNone/>
              <a:defRPr sz="1800">
                <a:solidFill>
                  <a:schemeClr val="accent3"/>
                </a:solidFill>
              </a:defRPr>
            </a:lvl4pPr>
            <a:lvl5pPr lvl="4" rtl="0" algn="ctr">
              <a:lnSpc>
                <a:spcPct val="100000"/>
              </a:lnSpc>
              <a:spcBef>
                <a:spcPts val="0"/>
              </a:spcBef>
              <a:spcAft>
                <a:spcPts val="0"/>
              </a:spcAft>
              <a:buClr>
                <a:schemeClr val="accent3"/>
              </a:buClr>
              <a:buSzPts val="1800"/>
              <a:buNone/>
              <a:defRPr sz="1800">
                <a:solidFill>
                  <a:schemeClr val="accent3"/>
                </a:solidFill>
              </a:defRPr>
            </a:lvl5pPr>
            <a:lvl6pPr lvl="5" rtl="0" algn="ctr">
              <a:lnSpc>
                <a:spcPct val="100000"/>
              </a:lnSpc>
              <a:spcBef>
                <a:spcPts val="0"/>
              </a:spcBef>
              <a:spcAft>
                <a:spcPts val="0"/>
              </a:spcAft>
              <a:buClr>
                <a:schemeClr val="accent3"/>
              </a:buClr>
              <a:buSzPts val="1800"/>
              <a:buNone/>
              <a:defRPr sz="1800">
                <a:solidFill>
                  <a:schemeClr val="accent3"/>
                </a:solidFill>
              </a:defRPr>
            </a:lvl6pPr>
            <a:lvl7pPr lvl="6" rtl="0" algn="ctr">
              <a:lnSpc>
                <a:spcPct val="100000"/>
              </a:lnSpc>
              <a:spcBef>
                <a:spcPts val="0"/>
              </a:spcBef>
              <a:spcAft>
                <a:spcPts val="0"/>
              </a:spcAft>
              <a:buClr>
                <a:schemeClr val="accent3"/>
              </a:buClr>
              <a:buSzPts val="1800"/>
              <a:buNone/>
              <a:defRPr sz="1800">
                <a:solidFill>
                  <a:schemeClr val="accent3"/>
                </a:solidFill>
              </a:defRPr>
            </a:lvl7pPr>
            <a:lvl8pPr lvl="7" rtl="0" algn="ctr">
              <a:lnSpc>
                <a:spcPct val="100000"/>
              </a:lnSpc>
              <a:spcBef>
                <a:spcPts val="0"/>
              </a:spcBef>
              <a:spcAft>
                <a:spcPts val="0"/>
              </a:spcAft>
              <a:buClr>
                <a:schemeClr val="accent3"/>
              </a:buClr>
              <a:buSzPts val="1800"/>
              <a:buNone/>
              <a:defRPr sz="1800">
                <a:solidFill>
                  <a:schemeClr val="accent3"/>
                </a:solidFill>
              </a:defRPr>
            </a:lvl8pPr>
            <a:lvl9pPr lvl="8" rtl="0"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813" name="Google Shape;1813;p28"/>
          <p:cNvSpPr/>
          <p:nvPr/>
        </p:nvSpPr>
        <p:spPr>
          <a:xfrm>
            <a:off x="644925" y="3569075"/>
            <a:ext cx="5693100" cy="609600"/>
          </a:xfrm>
          <a:prstGeom prst="parallelogram">
            <a:avLst>
              <a:gd fmla="val 26351"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6">
                  <a:extLst>
                    <a:ext uri="{A12FA001-AC4F-418D-AE19-62706E023703}">
                      <ahyp:hlinkClr val="tx"/>
                    </a:ext>
                  </a:extLst>
                </a:hlinkClick>
              </a:rPr>
              <a:t>Freepik</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14" name="Shape 1814"/>
        <p:cNvGrpSpPr/>
        <p:nvPr/>
      </p:nvGrpSpPr>
      <p:grpSpPr>
        <a:xfrm>
          <a:off x="0" y="0"/>
          <a:ext cx="0" cy="0"/>
          <a:chOff x="0" y="0"/>
          <a:chExt cx="0" cy="0"/>
        </a:xfrm>
      </p:grpSpPr>
      <p:pic>
        <p:nvPicPr>
          <p:cNvPr id="1815" name="Google Shape;1815;p29"/>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816" name="Google Shape;1816;p29"/>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817" name="Google Shape;1817;p29"/>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4"/>
            </a:gs>
            <a:gs pos="0">
              <a:schemeClr val="accent5"/>
            </a:gs>
            <a:gs pos="100000">
              <a:schemeClr val="accent3"/>
            </a:gs>
          </a:gsLst>
          <a:path path="circle">
            <a:fillToRect b="50%" l="50%" r="50%" t="50%"/>
          </a:path>
          <a:tileRect/>
        </a:gradFill>
      </p:bgPr>
    </p:bg>
    <p:spTree>
      <p:nvGrpSpPr>
        <p:cNvPr id="1818" name="Shape 1818"/>
        <p:cNvGrpSpPr/>
        <p:nvPr/>
      </p:nvGrpSpPr>
      <p:grpSpPr>
        <a:xfrm>
          <a:off x="0" y="0"/>
          <a:ext cx="0" cy="0"/>
          <a:chOff x="0" y="0"/>
          <a:chExt cx="0" cy="0"/>
        </a:xfrm>
      </p:grpSpPr>
      <p:pic>
        <p:nvPicPr>
          <p:cNvPr id="1819" name="Google Shape;1819;p30"/>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820" name="Google Shape;1820;p30"/>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821" name="Google Shape;1821;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22" name="Google Shape;1822;p30"/>
          <p:cNvGrpSpPr/>
          <p:nvPr/>
        </p:nvGrpSpPr>
        <p:grpSpPr>
          <a:xfrm>
            <a:off x="4306859" y="3271308"/>
            <a:ext cx="7418510" cy="3952111"/>
            <a:chOff x="233350" y="949250"/>
            <a:chExt cx="7137300" cy="3802300"/>
          </a:xfrm>
        </p:grpSpPr>
        <p:sp>
          <p:nvSpPr>
            <p:cNvPr id="1823" name="Google Shape;1823;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75" name="Google Shape;1875;p30"/>
          <p:cNvGrpSpPr/>
          <p:nvPr/>
        </p:nvGrpSpPr>
        <p:grpSpPr>
          <a:xfrm>
            <a:off x="-1177041" y="-1145242"/>
            <a:ext cx="7418510" cy="3952111"/>
            <a:chOff x="233350" y="949250"/>
            <a:chExt cx="7137300" cy="3802300"/>
          </a:xfrm>
        </p:grpSpPr>
        <p:sp>
          <p:nvSpPr>
            <p:cNvPr id="1876" name="Google Shape;187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0"/>
          <p:cNvGrpSpPr/>
          <p:nvPr/>
        </p:nvGrpSpPr>
        <p:grpSpPr>
          <a:xfrm>
            <a:off x="862884" y="740708"/>
            <a:ext cx="7418510" cy="3952111"/>
            <a:chOff x="233350" y="949250"/>
            <a:chExt cx="7137300" cy="3802300"/>
          </a:xfrm>
        </p:grpSpPr>
        <p:sp>
          <p:nvSpPr>
            <p:cNvPr id="1928" name="Google Shape;1928;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pic>
        <p:nvPicPr>
          <p:cNvPr id="334" name="Google Shape;334;p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35" name="Google Shape;335;p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36" name="Google Shape;336;p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37" name="Google Shape;3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lt2"/>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38" name="Google Shape;338;p4"/>
          <p:cNvSpPr txBox="1"/>
          <p:nvPr>
            <p:ph idx="1" type="body"/>
          </p:nvPr>
        </p:nvSpPr>
        <p:spPr>
          <a:xfrm>
            <a:off x="720000" y="1303775"/>
            <a:ext cx="7704000" cy="326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41" name="Google Shape;341;p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42" name="Google Shape;342;p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43" name="Google Shape;343;p5"/>
          <p:cNvSpPr txBox="1"/>
          <p:nvPr>
            <p:ph idx="1" type="subTitle"/>
          </p:nvPr>
        </p:nvSpPr>
        <p:spPr>
          <a:xfrm>
            <a:off x="719988" y="2811634"/>
            <a:ext cx="258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b="1" i="1" sz="2400">
                <a:latin typeface="Exo"/>
                <a:ea typeface="Exo"/>
                <a:cs typeface="Exo"/>
                <a:sym typeface="Ex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4" name="Google Shape;344;p5"/>
          <p:cNvSpPr txBox="1"/>
          <p:nvPr>
            <p:ph idx="2" type="subTitle"/>
          </p:nvPr>
        </p:nvSpPr>
        <p:spPr>
          <a:xfrm>
            <a:off x="4374863" y="2811634"/>
            <a:ext cx="258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i="1" sz="2400">
                <a:latin typeface="Exo"/>
                <a:ea typeface="Exo"/>
                <a:cs typeface="Exo"/>
                <a:sym typeface="Ex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5" name="Google Shape;345;p5"/>
          <p:cNvSpPr txBox="1"/>
          <p:nvPr>
            <p:ph idx="3" type="subTitle"/>
          </p:nvPr>
        </p:nvSpPr>
        <p:spPr>
          <a:xfrm>
            <a:off x="719988"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5"/>
          <p:cNvSpPr txBox="1"/>
          <p:nvPr>
            <p:ph idx="4" type="subTitle"/>
          </p:nvPr>
        </p:nvSpPr>
        <p:spPr>
          <a:xfrm>
            <a:off x="4374863"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pic>
        <p:nvPicPr>
          <p:cNvPr id="349" name="Google Shape;349;p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sp>
        <p:nvSpPr>
          <p:cNvPr id="350" name="Google Shape;3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1" name="Google Shape;351;p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52" name="Google Shape;352;p6"/>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pic>
        <p:nvPicPr>
          <p:cNvPr id="354" name="Google Shape;354;p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355" name="Google Shape;355;p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356" name="Google Shape;356;p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357" name="Google Shape;357;p7"/>
          <p:cNvGrpSpPr/>
          <p:nvPr/>
        </p:nvGrpSpPr>
        <p:grpSpPr>
          <a:xfrm>
            <a:off x="-611175" y="1522150"/>
            <a:ext cx="8349702" cy="3066025"/>
            <a:chOff x="-266075" y="1645875"/>
            <a:chExt cx="8349702" cy="3066025"/>
          </a:xfrm>
        </p:grpSpPr>
        <p:sp>
          <p:nvSpPr>
            <p:cNvPr id="358" name="Google Shape;358;p7"/>
            <p:cNvSpPr/>
            <p:nvPr/>
          </p:nvSpPr>
          <p:spPr>
            <a:xfrm>
              <a:off x="-266075" y="1645875"/>
              <a:ext cx="1498500" cy="30660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499327" y="1645900"/>
              <a:ext cx="7584300" cy="30660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7"/>
          <p:cNvSpPr txBox="1"/>
          <p:nvPr>
            <p:ph idx="1" type="subTitle"/>
          </p:nvPr>
        </p:nvSpPr>
        <p:spPr>
          <a:xfrm>
            <a:off x="1049200" y="1825350"/>
            <a:ext cx="3601200" cy="22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95959"/>
              </a:buClr>
              <a:buSzPts val="1000"/>
              <a:buFont typeface="Anaheim"/>
              <a:buChar char="●"/>
              <a:defRPr>
                <a:solidFill>
                  <a:schemeClr val="dk1"/>
                </a:solidFill>
              </a:defRPr>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61" name="Google Shape;361;p7"/>
          <p:cNvSpPr/>
          <p:nvPr>
            <p:ph idx="2" type="pic"/>
          </p:nvPr>
        </p:nvSpPr>
        <p:spPr>
          <a:xfrm>
            <a:off x="4827709" y="1522200"/>
            <a:ext cx="3601200" cy="2859900"/>
          </a:xfrm>
          <a:prstGeom prst="parallelogram">
            <a:avLst>
              <a:gd fmla="val 25000" name="adj"/>
            </a:avLst>
          </a:prstGeom>
          <a:noFill/>
          <a:ln>
            <a:noFill/>
          </a:ln>
        </p:spPr>
      </p:sp>
      <p:sp>
        <p:nvSpPr>
          <p:cNvPr id="362" name="Google Shape;362;p7"/>
          <p:cNvSpPr txBox="1"/>
          <p:nvPr>
            <p:ph type="title"/>
          </p:nvPr>
        </p:nvSpPr>
        <p:spPr>
          <a:xfrm>
            <a:off x="1049200" y="706100"/>
            <a:ext cx="5370000" cy="761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4"/>
            </a:gs>
            <a:gs pos="0">
              <a:schemeClr val="accent5"/>
            </a:gs>
            <a:gs pos="100000">
              <a:schemeClr val="accent3"/>
            </a:gs>
          </a:gsLst>
          <a:path path="circle">
            <a:fillToRect b="50%" l="50%" r="50%" t="50%"/>
          </a:path>
          <a:tileRect/>
        </a:gradFill>
      </p:bgPr>
    </p:bg>
    <p:spTree>
      <p:nvGrpSpPr>
        <p:cNvPr id="363" name="Shape 363"/>
        <p:cNvGrpSpPr/>
        <p:nvPr/>
      </p:nvGrpSpPr>
      <p:grpSpPr>
        <a:xfrm>
          <a:off x="0" y="0"/>
          <a:ext cx="0" cy="0"/>
          <a:chOff x="0" y="0"/>
          <a:chExt cx="0" cy="0"/>
        </a:xfrm>
      </p:grpSpPr>
      <p:grpSp>
        <p:nvGrpSpPr>
          <p:cNvPr id="364" name="Google Shape;364;p8"/>
          <p:cNvGrpSpPr/>
          <p:nvPr/>
        </p:nvGrpSpPr>
        <p:grpSpPr>
          <a:xfrm>
            <a:off x="2776259" y="3271308"/>
            <a:ext cx="7418510" cy="3952111"/>
            <a:chOff x="233350" y="949250"/>
            <a:chExt cx="7137300" cy="3802300"/>
          </a:xfrm>
        </p:grpSpPr>
        <p:sp>
          <p:nvSpPr>
            <p:cNvPr id="365" name="Google Shape;365;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8"/>
          <p:cNvGrpSpPr/>
          <p:nvPr/>
        </p:nvGrpSpPr>
        <p:grpSpPr>
          <a:xfrm>
            <a:off x="862884" y="740708"/>
            <a:ext cx="7418510" cy="3952111"/>
            <a:chOff x="233350" y="949250"/>
            <a:chExt cx="7137300" cy="3802300"/>
          </a:xfrm>
        </p:grpSpPr>
        <p:sp>
          <p:nvSpPr>
            <p:cNvPr id="417" name="Google Shape;417;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469" name="Google Shape;469;p8"/>
          <p:cNvGrpSpPr/>
          <p:nvPr/>
        </p:nvGrpSpPr>
        <p:grpSpPr>
          <a:xfrm>
            <a:off x="-825716" y="-1145242"/>
            <a:ext cx="7418510" cy="3952111"/>
            <a:chOff x="233350" y="949250"/>
            <a:chExt cx="7137300" cy="3802300"/>
          </a:xfrm>
        </p:grpSpPr>
        <p:sp>
          <p:nvSpPr>
            <p:cNvPr id="470" name="Google Shape;470;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522" name="Google Shape;522;p8"/>
          <p:cNvSpPr/>
          <p:nvPr>
            <p:ph idx="2" type="pic"/>
          </p:nvPr>
        </p:nvSpPr>
        <p:spPr>
          <a:xfrm>
            <a:off x="4578600" y="282875"/>
            <a:ext cx="4565400" cy="4860600"/>
          </a:xfrm>
          <a:prstGeom prst="rect">
            <a:avLst/>
          </a:prstGeom>
          <a:noFill/>
          <a:ln>
            <a:noFill/>
          </a:ln>
        </p:spPr>
      </p:sp>
      <p:pic>
        <p:nvPicPr>
          <p:cNvPr id="523" name="Google Shape;523;p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grpSp>
        <p:nvGrpSpPr>
          <p:cNvPr id="524" name="Google Shape;524;p8"/>
          <p:cNvGrpSpPr/>
          <p:nvPr/>
        </p:nvGrpSpPr>
        <p:grpSpPr>
          <a:xfrm>
            <a:off x="-915875" y="1130225"/>
            <a:ext cx="8246275" cy="2180700"/>
            <a:chOff x="-915875" y="1130225"/>
            <a:chExt cx="8246275" cy="2180700"/>
          </a:xfrm>
        </p:grpSpPr>
        <p:sp>
          <p:nvSpPr>
            <p:cNvPr id="525" name="Google Shape;525;p8"/>
            <p:cNvSpPr/>
            <p:nvPr/>
          </p:nvSpPr>
          <p:spPr>
            <a:xfrm>
              <a:off x="-915875" y="1130225"/>
              <a:ext cx="3172500" cy="2180700"/>
            </a:xfrm>
            <a:prstGeom prst="parallelogram">
              <a:avLst>
                <a:gd fmla="val 2586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452800" y="1130225"/>
              <a:ext cx="5877600" cy="2180700"/>
            </a:xfrm>
            <a:prstGeom prst="parallelogram">
              <a:avLst>
                <a:gd fmla="val 26351" name="adj"/>
              </a:avLst>
            </a:prstGeom>
            <a:gradFill>
              <a:gsLst>
                <a:gs pos="0">
                  <a:schemeClr val="lt1"/>
                </a:gs>
                <a:gs pos="50000">
                  <a:schemeClr val="accent2"/>
                </a:gs>
                <a:gs pos="100000">
                  <a:srgbClr val="E7E7E7">
                    <a:alpha val="6313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8"/>
          <p:cNvSpPr txBox="1"/>
          <p:nvPr>
            <p:ph type="title"/>
          </p:nvPr>
        </p:nvSpPr>
        <p:spPr>
          <a:xfrm>
            <a:off x="1976325" y="1130225"/>
            <a:ext cx="5038500" cy="2180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solidFill>
                  <a:schemeClr val="accent3"/>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30" name="Google Shape;530;p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531" name="Google Shape;531;p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32" name="Google Shape;532;p9"/>
          <p:cNvGrpSpPr/>
          <p:nvPr/>
        </p:nvGrpSpPr>
        <p:grpSpPr>
          <a:xfrm>
            <a:off x="-1114975" y="973925"/>
            <a:ext cx="9340500" cy="2473299"/>
            <a:chOff x="-1114975" y="1261041"/>
            <a:chExt cx="9340500" cy="2621409"/>
          </a:xfrm>
        </p:grpSpPr>
        <p:sp>
          <p:nvSpPr>
            <p:cNvPr id="533" name="Google Shape;533;p9"/>
            <p:cNvSpPr/>
            <p:nvPr/>
          </p:nvSpPr>
          <p:spPr>
            <a:xfrm>
              <a:off x="-1114975" y="1261050"/>
              <a:ext cx="2395800" cy="2621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99325" y="1261041"/>
              <a:ext cx="7726200" cy="26214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txBox="1"/>
          <p:nvPr>
            <p:ph idx="1" type="subTitle"/>
          </p:nvPr>
        </p:nvSpPr>
        <p:spPr>
          <a:xfrm>
            <a:off x="2195425" y="3538339"/>
            <a:ext cx="4753200" cy="55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 name="Google Shape;536;p9"/>
          <p:cNvSpPr txBox="1"/>
          <p:nvPr>
            <p:ph type="title"/>
          </p:nvPr>
        </p:nvSpPr>
        <p:spPr>
          <a:xfrm>
            <a:off x="2195363" y="1314775"/>
            <a:ext cx="4753200" cy="17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0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7" name="Shape 537"/>
        <p:cNvGrpSpPr/>
        <p:nvPr/>
      </p:nvGrpSpPr>
      <p:grpSpPr>
        <a:xfrm>
          <a:off x="0" y="0"/>
          <a:ext cx="0" cy="0"/>
          <a:chOff x="0" y="0"/>
          <a:chExt cx="0" cy="0"/>
        </a:xfrm>
      </p:grpSpPr>
      <p:sp>
        <p:nvSpPr>
          <p:cNvPr id="538" name="Google Shape;538;p10"/>
          <p:cNvSpPr/>
          <p:nvPr/>
        </p:nvSpPr>
        <p:spPr>
          <a:xfrm>
            <a:off x="0" y="3137675"/>
            <a:ext cx="9144000" cy="2012700"/>
          </a:xfrm>
          <a:prstGeom prst="parallelogram">
            <a:avLst>
              <a:gd fmla="val 0" name="adj"/>
            </a:avLst>
          </a:prstGeom>
          <a:gradFill>
            <a:gsLst>
              <a:gs pos="0">
                <a:srgbClr val="2532E7">
                  <a:alpha val="0"/>
                </a:srgbClr>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ph type="title"/>
          </p:nvPr>
        </p:nvSpPr>
        <p:spPr>
          <a:xfrm>
            <a:off x="1412150" y="3643600"/>
            <a:ext cx="63198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Exo ExtraBold"/>
              <a:buNone/>
              <a:defRPr i="1" sz="3500">
                <a:solidFill>
                  <a:schemeClr val="lt2"/>
                </a:solidFill>
                <a:latin typeface="Exo ExtraBold"/>
                <a:ea typeface="Exo ExtraBold"/>
                <a:cs typeface="Exo ExtraBold"/>
                <a:sym typeface="Exo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hyperlink" Target="https://github.com/htmw/2024F-Team-Spirit/wiki"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1"/>
          <p:cNvSpPr/>
          <p:nvPr/>
        </p:nvSpPr>
        <p:spPr>
          <a:xfrm>
            <a:off x="1318575" y="3122775"/>
            <a:ext cx="6125700" cy="609600"/>
          </a:xfrm>
          <a:prstGeom prst="parallelogram">
            <a:avLst>
              <a:gd fmla="val 26351" name="adj"/>
            </a:avLst>
          </a:prstGeom>
          <a:gradFill>
            <a:gsLst>
              <a:gs pos="0">
                <a:schemeClr val="accent4"/>
              </a:gs>
              <a:gs pos="64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31"/>
          <p:cNvGrpSpPr/>
          <p:nvPr/>
        </p:nvGrpSpPr>
        <p:grpSpPr>
          <a:xfrm>
            <a:off x="-286507" y="1429425"/>
            <a:ext cx="8500732" cy="1693200"/>
            <a:chOff x="-286507" y="1429425"/>
            <a:chExt cx="8500732" cy="1693200"/>
          </a:xfrm>
        </p:grpSpPr>
        <p:grpSp>
          <p:nvGrpSpPr>
            <p:cNvPr id="1985" name="Google Shape;1985;p31"/>
            <p:cNvGrpSpPr/>
            <p:nvPr/>
          </p:nvGrpSpPr>
          <p:grpSpPr>
            <a:xfrm>
              <a:off x="-286507" y="1429425"/>
              <a:ext cx="3848733" cy="1693200"/>
              <a:chOff x="-331600" y="1429425"/>
              <a:chExt cx="1677300" cy="1693200"/>
            </a:xfrm>
          </p:grpSpPr>
          <p:sp>
            <p:nvSpPr>
              <p:cNvPr id="1986" name="Google Shape;1986;p31"/>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1"/>
            <p:cNvSpPr/>
            <p:nvPr/>
          </p:nvSpPr>
          <p:spPr>
            <a:xfrm>
              <a:off x="644925" y="1429425"/>
              <a:ext cx="7569300" cy="16932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1"/>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SENTIMENTPULSE</a:t>
            </a:r>
            <a:endParaRPr>
              <a:solidFill>
                <a:schemeClr val="lt2"/>
              </a:solidFill>
            </a:endParaRPr>
          </a:p>
        </p:txBody>
      </p:sp>
      <p:sp>
        <p:nvSpPr>
          <p:cNvPr id="1991" name="Google Shape;1991;p31"/>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Spirit</a:t>
            </a:r>
            <a:endParaRPr/>
          </a:p>
        </p:txBody>
      </p:sp>
      <p:pic>
        <p:nvPicPr>
          <p:cNvPr id="1992" name="Google Shape;1992;p31"/>
          <p:cNvPicPr preferRelativeResize="0"/>
          <p:nvPr/>
        </p:nvPicPr>
        <p:blipFill>
          <a:blip r:embed="rId3">
            <a:alphaModFix/>
          </a:blip>
          <a:stretch>
            <a:fillRect/>
          </a:stretch>
        </p:blipFill>
        <p:spPr>
          <a:xfrm>
            <a:off x="131100" y="2752875"/>
            <a:ext cx="1062190" cy="747900"/>
          </a:xfrm>
          <a:prstGeom prst="rect">
            <a:avLst/>
          </a:prstGeom>
          <a:noFill/>
          <a:ln>
            <a:noFill/>
          </a:ln>
        </p:spPr>
      </p:pic>
      <p:pic>
        <p:nvPicPr>
          <p:cNvPr id="1993" name="Google Shape;1993;p31"/>
          <p:cNvPicPr preferRelativeResize="0"/>
          <p:nvPr/>
        </p:nvPicPr>
        <p:blipFill>
          <a:blip r:embed="rId4">
            <a:alphaModFix/>
          </a:blip>
          <a:stretch>
            <a:fillRect/>
          </a:stretch>
        </p:blipFill>
        <p:spPr>
          <a:xfrm>
            <a:off x="7414125" y="851825"/>
            <a:ext cx="1632200" cy="1149250"/>
          </a:xfrm>
          <a:prstGeom prst="rect">
            <a:avLst/>
          </a:prstGeom>
          <a:noFill/>
          <a:ln>
            <a:noFill/>
          </a:ln>
        </p:spPr>
      </p:pic>
      <p:sp>
        <p:nvSpPr>
          <p:cNvPr id="1994" name="Google Shape;1994;p31"/>
          <p:cNvSpPr/>
          <p:nvPr/>
        </p:nvSpPr>
        <p:spPr>
          <a:xfrm>
            <a:off x="5898425" y="826687"/>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pic>
        <p:nvPicPr>
          <p:cNvPr id="2159" name="Google Shape;2159;p40"/>
          <p:cNvPicPr preferRelativeResize="0"/>
          <p:nvPr>
            <p:ph idx="2" type="pic"/>
          </p:nvPr>
        </p:nvPicPr>
        <p:blipFill rotWithShape="1">
          <a:blip r:embed="rId3">
            <a:alphaModFix/>
          </a:blip>
          <a:srcRect b="0" l="4726" r="4726" t="0"/>
          <a:stretch/>
        </p:blipFill>
        <p:spPr>
          <a:xfrm>
            <a:off x="376775" y="1422000"/>
            <a:ext cx="3199200" cy="3152100"/>
          </a:xfrm>
          <a:prstGeom prst="parallelogram">
            <a:avLst>
              <a:gd fmla="val 25000" name="adj"/>
            </a:avLst>
          </a:prstGeom>
        </p:spPr>
      </p:pic>
      <p:grpSp>
        <p:nvGrpSpPr>
          <p:cNvPr id="2160" name="Google Shape;2160;p40"/>
          <p:cNvGrpSpPr/>
          <p:nvPr/>
        </p:nvGrpSpPr>
        <p:grpSpPr>
          <a:xfrm>
            <a:off x="-132725" y="445025"/>
            <a:ext cx="8499425" cy="681300"/>
            <a:chOff x="-132725" y="445025"/>
            <a:chExt cx="8499425" cy="681300"/>
          </a:xfrm>
        </p:grpSpPr>
        <p:sp>
          <p:nvSpPr>
            <p:cNvPr id="2161" name="Google Shape;2161;p4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Elsa Thompson (United States)</a:t>
            </a:r>
            <a:endParaRPr/>
          </a:p>
        </p:txBody>
      </p:sp>
      <p:sp>
        <p:nvSpPr>
          <p:cNvPr id="2164" name="Google Shape;2164;p40"/>
          <p:cNvSpPr txBox="1"/>
          <p:nvPr>
            <p:ph idx="1" type="subTitle"/>
          </p:nvPr>
        </p:nvSpPr>
        <p:spPr>
          <a:xfrm>
            <a:off x="35150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28</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Financial Analyst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7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New York, USA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Elsa tracks market trends, particularly in the energy and healthcare sectors. She relies on research and sentiment data to make informed decisions but finds it challenging to manually sift through a large volume of news. She needs an AI-driven platform to prioritize relevant news efficiently.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improve her efficiency in analyzing news to make informed recommendations to clients and colleagues, while staying ahead of fast-moving market trends.</a:t>
            </a:r>
            <a:endParaRPr b="1" sz="1100">
              <a:latin typeface="Arial"/>
              <a:ea typeface="Arial"/>
              <a:cs typeface="Arial"/>
              <a:sym typeface="Arial"/>
            </a:endParaRPr>
          </a:p>
        </p:txBody>
      </p:sp>
      <p:pic>
        <p:nvPicPr>
          <p:cNvPr id="2165" name="Google Shape;2165;p40"/>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41"/>
          <p:cNvPicPr preferRelativeResize="0"/>
          <p:nvPr>
            <p:ph idx="2" type="pic"/>
          </p:nvPr>
        </p:nvPicPr>
        <p:blipFill rotWithShape="1">
          <a:blip r:embed="rId3">
            <a:alphaModFix/>
          </a:blip>
          <a:srcRect b="0" l="16197" r="16197" t="0"/>
          <a:stretch/>
        </p:blipFill>
        <p:spPr>
          <a:xfrm>
            <a:off x="376775" y="1422000"/>
            <a:ext cx="3199200" cy="3152100"/>
          </a:xfrm>
          <a:prstGeom prst="parallelogram">
            <a:avLst>
              <a:gd fmla="val 25000" name="adj"/>
            </a:avLst>
          </a:prstGeom>
        </p:spPr>
      </p:pic>
      <p:grpSp>
        <p:nvGrpSpPr>
          <p:cNvPr id="2171" name="Google Shape;2171;p41"/>
          <p:cNvGrpSpPr/>
          <p:nvPr/>
        </p:nvGrpSpPr>
        <p:grpSpPr>
          <a:xfrm>
            <a:off x="-132725" y="445025"/>
            <a:ext cx="8499425" cy="681300"/>
            <a:chOff x="-132725" y="445025"/>
            <a:chExt cx="8499425" cy="681300"/>
          </a:xfrm>
        </p:grpSpPr>
        <p:sp>
          <p:nvSpPr>
            <p:cNvPr id="2172" name="Google Shape;2172;p4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Müller (Germany, Europe)</a:t>
            </a:r>
            <a:endParaRPr/>
          </a:p>
        </p:txBody>
      </p:sp>
      <p:sp>
        <p:nvSpPr>
          <p:cNvPr id="2175" name="Google Shape;2175;p41"/>
          <p:cNvSpPr txBox="1"/>
          <p:nvPr>
            <p:ph idx="1" type="subTitle"/>
          </p:nvPr>
        </p:nvSpPr>
        <p:spPr>
          <a:xfrm>
            <a:off x="35150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45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Independent Investor &amp; Trader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15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Munich, Germany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Lucas focuses on European and U.S. stock markets, relying on global news to inform his decisions. He’s interested in using AI tools to assess the impact of international news on specific stocks, aiming to automate part of his decision-making process and reduce emotional trading.</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leverage AI-driven sentiment analysis to enhance his stock trading strategies and make faster, more informed decisions, particularly when reacting to international news.</a:t>
            </a:r>
            <a:endParaRPr sz="1800">
              <a:solidFill>
                <a:srgbClr val="666666"/>
              </a:solidFill>
              <a:latin typeface="Source Code Pro"/>
              <a:ea typeface="Source Code Pro"/>
              <a:cs typeface="Source Code Pro"/>
              <a:sym typeface="Source Code Pro"/>
            </a:endParaRPr>
          </a:p>
          <a:p>
            <a:pPr indent="-298450" lvl="0" marL="457200" rtl="0" algn="l">
              <a:lnSpc>
                <a:spcPct val="115000"/>
              </a:lnSpc>
              <a:spcBef>
                <a:spcPts val="0"/>
              </a:spcBef>
              <a:spcAft>
                <a:spcPts val="0"/>
              </a:spcAft>
              <a:buSzPts val="1100"/>
              <a:buFont typeface="Arial"/>
              <a:buChar char="●"/>
            </a:pPr>
            <a:r>
              <a:t/>
            </a:r>
            <a:endParaRPr b="1" sz="1100">
              <a:latin typeface="Arial"/>
              <a:ea typeface="Arial"/>
              <a:cs typeface="Arial"/>
              <a:sym typeface="Arial"/>
            </a:endParaRPr>
          </a:p>
        </p:txBody>
      </p:sp>
      <p:pic>
        <p:nvPicPr>
          <p:cNvPr id="2176" name="Google Shape;2176;p41"/>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grpSp>
        <p:nvGrpSpPr>
          <p:cNvPr id="2181" name="Google Shape;2181;p42"/>
          <p:cNvGrpSpPr/>
          <p:nvPr/>
        </p:nvGrpSpPr>
        <p:grpSpPr>
          <a:xfrm>
            <a:off x="-132725" y="445025"/>
            <a:ext cx="8499425" cy="681300"/>
            <a:chOff x="-132725" y="445025"/>
            <a:chExt cx="8499425" cy="681300"/>
          </a:xfrm>
        </p:grpSpPr>
        <p:sp>
          <p:nvSpPr>
            <p:cNvPr id="2182" name="Google Shape;2182;p4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Viable Product</a:t>
            </a:r>
            <a:endParaRPr/>
          </a:p>
        </p:txBody>
      </p:sp>
      <p:sp>
        <p:nvSpPr>
          <p:cNvPr id="2185" name="Google Shape;2185;p42"/>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News Aggregation</a:t>
            </a:r>
            <a:br>
              <a:rPr b="1" lang="en" sz="1300">
                <a:solidFill>
                  <a:schemeClr val="lt1"/>
                </a:solidFill>
              </a:rPr>
            </a:br>
            <a:r>
              <a:rPr lang="en" sz="1300">
                <a:solidFill>
                  <a:schemeClr val="lt1"/>
                </a:solidFill>
              </a:rPr>
              <a:t>Fetch and display financial news articles from reputable sources through APIs.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Sentiment Analysis</a:t>
            </a:r>
            <a:br>
              <a:rPr b="1" lang="en" sz="1300">
                <a:solidFill>
                  <a:schemeClr val="lt1"/>
                </a:solidFill>
              </a:rPr>
            </a:br>
            <a:r>
              <a:rPr lang="en" sz="1300">
                <a:solidFill>
                  <a:schemeClr val="lt1"/>
                </a:solidFill>
              </a:rPr>
              <a:t>Analyze the sentiment of each news article (positive, neutral, negative) using a sentiment analysis tool.</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Company Mention Detection</a:t>
            </a:r>
            <a:br>
              <a:rPr b="1" lang="en" sz="1300">
                <a:solidFill>
                  <a:schemeClr val="lt1"/>
                </a:solidFill>
              </a:rPr>
            </a:br>
            <a:r>
              <a:rPr lang="en" sz="1300">
                <a:solidFill>
                  <a:schemeClr val="lt1"/>
                </a:solidFill>
              </a:rPr>
              <a:t>Identify and highlight companies referenced in the news articles.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User Interface</a:t>
            </a:r>
            <a:br>
              <a:rPr b="1" lang="en" sz="1300">
                <a:solidFill>
                  <a:schemeClr val="lt1"/>
                </a:solidFill>
              </a:rPr>
            </a:br>
            <a:r>
              <a:rPr lang="en" sz="1300">
                <a:solidFill>
                  <a:schemeClr val="lt1"/>
                </a:solidFill>
              </a:rPr>
              <a:t>Present the news articles, sentiment scores, and impacted companies in a clean, intuitive interface.</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grpSp>
        <p:nvGrpSpPr>
          <p:cNvPr id="2190" name="Google Shape;2190;p43"/>
          <p:cNvGrpSpPr/>
          <p:nvPr/>
        </p:nvGrpSpPr>
        <p:grpSpPr>
          <a:xfrm>
            <a:off x="-132725" y="445025"/>
            <a:ext cx="8499425" cy="681300"/>
            <a:chOff x="-132725" y="445025"/>
            <a:chExt cx="8499425" cy="681300"/>
          </a:xfrm>
        </p:grpSpPr>
        <p:sp>
          <p:nvSpPr>
            <p:cNvPr id="2191" name="Google Shape;2191;p4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43"/>
          <p:cNvSpPr txBox="1"/>
          <p:nvPr>
            <p:ph idx="13" type="subTitle"/>
          </p:nvPr>
        </p:nvSpPr>
        <p:spPr>
          <a:xfrm>
            <a:off x="861100" y="3110375"/>
            <a:ext cx="250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94" name="Google Shape;2194;p43"/>
          <p:cNvSpPr txBox="1"/>
          <p:nvPr>
            <p:ph idx="15" type="subTitle"/>
          </p:nvPr>
        </p:nvSpPr>
        <p:spPr>
          <a:xfrm>
            <a:off x="6235699" y="3110375"/>
            <a:ext cx="2047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195" name="Google Shape;2195;p43"/>
          <p:cNvSpPr txBox="1"/>
          <p:nvPr>
            <p:ph idx="7" type="subTitle"/>
          </p:nvPr>
        </p:nvSpPr>
        <p:spPr>
          <a:xfrm>
            <a:off x="861101"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196" name="Google Shape;2196;p43"/>
          <p:cNvSpPr txBox="1"/>
          <p:nvPr>
            <p:ph idx="8" type="subTitle"/>
          </p:nvPr>
        </p:nvSpPr>
        <p:spPr>
          <a:xfrm>
            <a:off x="3546300"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197" name="Google Shape;2197;p43"/>
          <p:cNvSpPr txBox="1"/>
          <p:nvPr>
            <p:ph idx="9" type="subTitle"/>
          </p:nvPr>
        </p:nvSpPr>
        <p:spPr>
          <a:xfrm>
            <a:off x="6235699" y="1548200"/>
            <a:ext cx="20472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198" name="Google Shape;2198;p43"/>
          <p:cNvSpPr txBox="1"/>
          <p:nvPr>
            <p:ph idx="14" type="subTitle"/>
          </p:nvPr>
        </p:nvSpPr>
        <p:spPr>
          <a:xfrm>
            <a:off x="3546300" y="3110375"/>
            <a:ext cx="205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a:t>
            </a:r>
            <a:endParaRPr/>
          </a:p>
        </p:txBody>
      </p:sp>
      <p:sp>
        <p:nvSpPr>
          <p:cNvPr id="2199" name="Google Shape;219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200" name="Google Shape;2200;p43"/>
          <p:cNvSpPr txBox="1"/>
          <p:nvPr>
            <p:ph idx="1" type="subTitle"/>
          </p:nvPr>
        </p:nvSpPr>
        <p:spPr>
          <a:xfrm>
            <a:off x="861101"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Express JS</a:t>
            </a:r>
            <a:endParaRPr/>
          </a:p>
        </p:txBody>
      </p:sp>
      <p:sp>
        <p:nvSpPr>
          <p:cNvPr id="2201" name="Google Shape;2201;p43"/>
          <p:cNvSpPr txBox="1"/>
          <p:nvPr>
            <p:ph idx="4" type="subTitle"/>
          </p:nvPr>
        </p:nvSpPr>
        <p:spPr>
          <a:xfrm>
            <a:off x="861101"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Huggingface</a:t>
            </a:r>
            <a:endParaRPr/>
          </a:p>
        </p:txBody>
      </p:sp>
      <p:sp>
        <p:nvSpPr>
          <p:cNvPr id="2202" name="Google Shape;2202;p43"/>
          <p:cNvSpPr txBox="1"/>
          <p:nvPr>
            <p:ph idx="5" type="subTitle"/>
          </p:nvPr>
        </p:nvSpPr>
        <p:spPr>
          <a:xfrm>
            <a:off x="3546300"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2203" name="Google Shape;2203;p43"/>
          <p:cNvSpPr txBox="1"/>
          <p:nvPr>
            <p:ph idx="2" type="subTitle"/>
          </p:nvPr>
        </p:nvSpPr>
        <p:spPr>
          <a:xfrm>
            <a:off x="3546300"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a:t>
            </a:r>
            <a:endParaRPr/>
          </a:p>
        </p:txBody>
      </p:sp>
      <p:sp>
        <p:nvSpPr>
          <p:cNvPr id="2204" name="Google Shape;2204;p43"/>
          <p:cNvSpPr txBox="1"/>
          <p:nvPr>
            <p:ph idx="3" type="subTitle"/>
          </p:nvPr>
        </p:nvSpPr>
        <p:spPr>
          <a:xfrm>
            <a:off x="6235699" y="2030560"/>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2205" name="Google Shape;2205;p43"/>
          <p:cNvSpPr txBox="1"/>
          <p:nvPr>
            <p:ph idx="6" type="subTitle"/>
          </p:nvPr>
        </p:nvSpPr>
        <p:spPr>
          <a:xfrm>
            <a:off x="6235699" y="3685176"/>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a:t>
            </a:r>
            <a:endParaRPr/>
          </a:p>
        </p:txBody>
      </p:sp>
      <p:pic>
        <p:nvPicPr>
          <p:cNvPr id="2206" name="Google Shape;2206;p43"/>
          <p:cNvPicPr preferRelativeResize="0"/>
          <p:nvPr/>
        </p:nvPicPr>
        <p:blipFill>
          <a:blip r:embed="rId3">
            <a:alphaModFix/>
          </a:blip>
          <a:stretch>
            <a:fillRect/>
          </a:stretch>
        </p:blipFill>
        <p:spPr>
          <a:xfrm>
            <a:off x="7599635" y="719212"/>
            <a:ext cx="1138031" cy="80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grpSp>
        <p:nvGrpSpPr>
          <p:cNvPr id="2211" name="Google Shape;2211;p44"/>
          <p:cNvGrpSpPr/>
          <p:nvPr/>
        </p:nvGrpSpPr>
        <p:grpSpPr>
          <a:xfrm>
            <a:off x="-132725" y="445025"/>
            <a:ext cx="8499425" cy="681300"/>
            <a:chOff x="-132725" y="445025"/>
            <a:chExt cx="8499425" cy="681300"/>
          </a:xfrm>
        </p:grpSpPr>
        <p:sp>
          <p:nvSpPr>
            <p:cNvPr id="2212" name="Google Shape;2212;p4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44"/>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15" name="Google Shape;2215;p44"/>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16" name="Google Shape;221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17" name="Google Shape;2217;p44"/>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lightweight Python web framework, and Express JS is a fast and minimalist web framework for Node.js.</a:t>
            </a:r>
            <a:endParaRPr/>
          </a:p>
        </p:txBody>
      </p:sp>
      <p:sp>
        <p:nvSpPr>
          <p:cNvPr id="2218" name="Google Shape;2218;p44"/>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or Express JS will be used to handle backend logic, manage API requests, and serve data between the frontend and the database, enabling communication between the sentiment analysis AI and the stock market news aggregator.</a:t>
            </a:r>
            <a:endParaRPr/>
          </a:p>
        </p:txBody>
      </p:sp>
      <p:pic>
        <p:nvPicPr>
          <p:cNvPr id="2219" name="Google Shape;2219;p4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20" name="Google Shape;2220;p44"/>
          <p:cNvPicPr preferRelativeResize="0"/>
          <p:nvPr/>
        </p:nvPicPr>
        <p:blipFill>
          <a:blip r:embed="rId4">
            <a:alphaModFix/>
          </a:blip>
          <a:stretch>
            <a:fillRect/>
          </a:stretch>
        </p:blipFill>
        <p:spPr>
          <a:xfrm>
            <a:off x="1912025" y="3217875"/>
            <a:ext cx="1518725" cy="1518725"/>
          </a:xfrm>
          <a:prstGeom prst="rect">
            <a:avLst/>
          </a:prstGeom>
          <a:noFill/>
          <a:ln>
            <a:noFill/>
          </a:ln>
        </p:spPr>
      </p:pic>
      <p:pic>
        <p:nvPicPr>
          <p:cNvPr id="2221" name="Google Shape;2221;p44"/>
          <p:cNvPicPr preferRelativeResize="0"/>
          <p:nvPr/>
        </p:nvPicPr>
        <p:blipFill>
          <a:blip r:embed="rId5">
            <a:alphaModFix/>
          </a:blip>
          <a:stretch>
            <a:fillRect/>
          </a:stretch>
        </p:blipFill>
        <p:spPr>
          <a:xfrm>
            <a:off x="3737825" y="3665025"/>
            <a:ext cx="1138051" cy="1138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grpSp>
        <p:nvGrpSpPr>
          <p:cNvPr id="2226" name="Google Shape;2226;p45"/>
          <p:cNvGrpSpPr/>
          <p:nvPr/>
        </p:nvGrpSpPr>
        <p:grpSpPr>
          <a:xfrm>
            <a:off x="-132725" y="445025"/>
            <a:ext cx="8499425" cy="681300"/>
            <a:chOff x="-132725" y="445025"/>
            <a:chExt cx="8499425" cy="681300"/>
          </a:xfrm>
        </p:grpSpPr>
        <p:sp>
          <p:nvSpPr>
            <p:cNvPr id="2227" name="Google Shape;2227;p4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9" name="Google Shape;2229;p45"/>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30" name="Google Shape;2230;p45"/>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31" name="Google Shape;22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32" name="Google Shape;2232;p45"/>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is a popular JavaScript library for building interactive user interfaces.</a:t>
            </a:r>
            <a:endParaRPr/>
          </a:p>
        </p:txBody>
      </p:sp>
      <p:sp>
        <p:nvSpPr>
          <p:cNvPr id="2233" name="Google Shape;2233;p45"/>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will be used to build the web application's dynamic and responsive frontend, allowing users to interact with the platform, view stock market news, and access AI-driven sentiment insights.</a:t>
            </a:r>
            <a:endParaRPr/>
          </a:p>
        </p:txBody>
      </p:sp>
      <p:pic>
        <p:nvPicPr>
          <p:cNvPr id="2234" name="Google Shape;2234;p4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35" name="Google Shape;2235;p45"/>
          <p:cNvPicPr preferRelativeResize="0"/>
          <p:nvPr/>
        </p:nvPicPr>
        <p:blipFill>
          <a:blip r:embed="rId4">
            <a:alphaModFix/>
          </a:blip>
          <a:stretch>
            <a:fillRect/>
          </a:stretch>
        </p:blipFill>
        <p:spPr>
          <a:xfrm>
            <a:off x="1584525" y="2869800"/>
            <a:ext cx="1138051" cy="1138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grpSp>
        <p:nvGrpSpPr>
          <p:cNvPr id="2240" name="Google Shape;2240;p46"/>
          <p:cNvGrpSpPr/>
          <p:nvPr/>
        </p:nvGrpSpPr>
        <p:grpSpPr>
          <a:xfrm>
            <a:off x="-132725" y="445025"/>
            <a:ext cx="8499425" cy="681300"/>
            <a:chOff x="-132725" y="445025"/>
            <a:chExt cx="8499425" cy="681300"/>
          </a:xfrm>
        </p:grpSpPr>
        <p:sp>
          <p:nvSpPr>
            <p:cNvPr id="2241" name="Google Shape;2241;p4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46"/>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44" name="Google Shape;2244;p46"/>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45" name="Google Shape;224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46" name="Google Shape;2246;p46"/>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is a NoSQL database designed for flexibility and scalability, storing data in JSON-like documents.</a:t>
            </a:r>
            <a:endParaRPr/>
          </a:p>
        </p:txBody>
      </p:sp>
      <p:sp>
        <p:nvSpPr>
          <p:cNvPr id="2247" name="Google Shape;2247;p46"/>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will store news articles, user preferences, and AI-generated sentiment analysis, enabling fast retrieval and updates as new data comes in from the API.</a:t>
            </a:r>
            <a:endParaRPr/>
          </a:p>
        </p:txBody>
      </p:sp>
      <p:pic>
        <p:nvPicPr>
          <p:cNvPr id="2248" name="Google Shape;2248;p4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49" name="Google Shape;2249;p46"/>
          <p:cNvPicPr preferRelativeResize="0"/>
          <p:nvPr/>
        </p:nvPicPr>
        <p:blipFill>
          <a:blip r:embed="rId4">
            <a:alphaModFix/>
          </a:blip>
          <a:stretch>
            <a:fillRect/>
          </a:stretch>
        </p:blipFill>
        <p:spPr>
          <a:xfrm>
            <a:off x="1438275" y="3101850"/>
            <a:ext cx="1277000" cy="12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pSp>
        <p:nvGrpSpPr>
          <p:cNvPr id="2254" name="Google Shape;2254;p47"/>
          <p:cNvGrpSpPr/>
          <p:nvPr/>
        </p:nvGrpSpPr>
        <p:grpSpPr>
          <a:xfrm>
            <a:off x="-132725" y="445025"/>
            <a:ext cx="8499425" cy="681300"/>
            <a:chOff x="-132725" y="445025"/>
            <a:chExt cx="8499425" cy="681300"/>
          </a:xfrm>
        </p:grpSpPr>
        <p:sp>
          <p:nvSpPr>
            <p:cNvPr id="2255" name="Google Shape;2255;p4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7" name="Google Shape;2257;p47"/>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58" name="Google Shape;2258;p47"/>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59" name="Google Shape;225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60" name="Google Shape;2260;p47"/>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is a machine learning framework, and Huggingface is a platform that provides pre-trained models and tools for NLP tasks.</a:t>
            </a:r>
            <a:endParaRPr/>
          </a:p>
        </p:txBody>
      </p:sp>
      <p:sp>
        <p:nvSpPr>
          <p:cNvPr id="2261" name="Google Shape;2261;p47"/>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and Huggingface will be used to develop and deploy sentiment analysis models that process stock market news and classify the sentiment of each article (positive, neutral, or negative).</a:t>
            </a:r>
            <a:endParaRPr/>
          </a:p>
        </p:txBody>
      </p:sp>
      <p:pic>
        <p:nvPicPr>
          <p:cNvPr id="2262" name="Google Shape;2262;p4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63" name="Google Shape;2263;p47"/>
          <p:cNvPicPr preferRelativeResize="0"/>
          <p:nvPr/>
        </p:nvPicPr>
        <p:blipFill>
          <a:blip r:embed="rId4">
            <a:alphaModFix/>
          </a:blip>
          <a:stretch>
            <a:fillRect/>
          </a:stretch>
        </p:blipFill>
        <p:spPr>
          <a:xfrm>
            <a:off x="1080550" y="3159850"/>
            <a:ext cx="1286675" cy="128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grpSp>
        <p:nvGrpSpPr>
          <p:cNvPr id="2268" name="Google Shape;2268;p48"/>
          <p:cNvGrpSpPr/>
          <p:nvPr/>
        </p:nvGrpSpPr>
        <p:grpSpPr>
          <a:xfrm>
            <a:off x="-132725" y="445025"/>
            <a:ext cx="8499425" cy="681300"/>
            <a:chOff x="-132725" y="445025"/>
            <a:chExt cx="8499425" cy="681300"/>
          </a:xfrm>
        </p:grpSpPr>
        <p:sp>
          <p:nvSpPr>
            <p:cNvPr id="2269" name="Google Shape;2269;p4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48"/>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72" name="Google Shape;2272;p48"/>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73" name="Google Shape;227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274" name="Google Shape;2274;p48"/>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is a service that provides access to news articles from various sources around the world.</a:t>
            </a:r>
            <a:endParaRPr/>
          </a:p>
        </p:txBody>
      </p:sp>
      <p:sp>
        <p:nvSpPr>
          <p:cNvPr id="2275" name="Google Shape;2275;p48"/>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will be integrated into the backend to pull relevant stock market news articles, which will be processed by the sentiment analysis model before being displayed to users.</a:t>
            </a:r>
            <a:endParaRPr/>
          </a:p>
        </p:txBody>
      </p:sp>
      <p:pic>
        <p:nvPicPr>
          <p:cNvPr id="2276" name="Google Shape;2276;p48"/>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grpSp>
        <p:nvGrpSpPr>
          <p:cNvPr id="2281" name="Google Shape;2281;p49"/>
          <p:cNvGrpSpPr/>
          <p:nvPr/>
        </p:nvGrpSpPr>
        <p:grpSpPr>
          <a:xfrm>
            <a:off x="-132725" y="445025"/>
            <a:ext cx="8499425" cy="681300"/>
            <a:chOff x="-132725" y="445025"/>
            <a:chExt cx="8499425" cy="681300"/>
          </a:xfrm>
        </p:grpSpPr>
        <p:sp>
          <p:nvSpPr>
            <p:cNvPr id="2282" name="Google Shape;2282;p4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49"/>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85" name="Google Shape;2285;p49"/>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86" name="Google Shape;228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87" name="Google Shape;2287;p49"/>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Platform is a suite of cloud computing services that provides infrastructure for hosting applications.</a:t>
            </a:r>
            <a:endParaRPr/>
          </a:p>
        </p:txBody>
      </p:sp>
      <p:sp>
        <p:nvSpPr>
          <p:cNvPr id="2288" name="Google Shape;2288;p49"/>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will host the web application, manage the backend servers, store data, and provide the resources necessary for running the machine learning models and API integrations efficiently.</a:t>
            </a:r>
            <a:endParaRPr/>
          </a:p>
        </p:txBody>
      </p:sp>
      <p:pic>
        <p:nvPicPr>
          <p:cNvPr id="2289" name="Google Shape;2289;p4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90" name="Google Shape;2290;p49"/>
          <p:cNvPicPr preferRelativeResize="0"/>
          <p:nvPr/>
        </p:nvPicPr>
        <p:blipFill>
          <a:blip r:embed="rId4">
            <a:alphaModFix/>
          </a:blip>
          <a:stretch>
            <a:fillRect/>
          </a:stretch>
        </p:blipFill>
        <p:spPr>
          <a:xfrm>
            <a:off x="1525275" y="3285525"/>
            <a:ext cx="1499375" cy="14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2"/>
          <p:cNvGrpSpPr/>
          <p:nvPr/>
        </p:nvGrpSpPr>
        <p:grpSpPr>
          <a:xfrm>
            <a:off x="-132725" y="445025"/>
            <a:ext cx="8499425" cy="681300"/>
            <a:chOff x="-132725" y="445025"/>
            <a:chExt cx="8499425" cy="681300"/>
          </a:xfrm>
        </p:grpSpPr>
        <p:sp>
          <p:nvSpPr>
            <p:cNvPr id="2000" name="Google Shape;2000;p3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32"/>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txBox="1"/>
          <p:nvPr>
            <p:ph idx="9" type="subTitle"/>
          </p:nvPr>
        </p:nvSpPr>
        <p:spPr>
          <a:xfrm>
            <a:off x="1395443" y="14322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Member Roles and </a:t>
            </a:r>
            <a:r>
              <a:rPr lang="en" sz="1100">
                <a:solidFill>
                  <a:schemeClr val="accent3"/>
                </a:solidFill>
              </a:rPr>
              <a:t>Responsibilities</a:t>
            </a:r>
            <a:endParaRPr sz="1100">
              <a:solidFill>
                <a:schemeClr val="accent3"/>
              </a:solidFill>
            </a:endParaRPr>
          </a:p>
        </p:txBody>
      </p:sp>
      <p:sp>
        <p:nvSpPr>
          <p:cNvPr id="2005" name="Google Shape;2005;p32"/>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01</a:t>
            </a:r>
            <a:endParaRPr sz="1700"/>
          </a:p>
        </p:txBody>
      </p:sp>
      <p:sp>
        <p:nvSpPr>
          <p:cNvPr id="2006" name="Google Shape;200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07" name="Google Shape;2007;p32"/>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08" name="Google Shape;2008;p32"/>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09" name="Google Shape;2009;p32"/>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2"/>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2"/>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Improvements</a:t>
            </a:r>
            <a:endParaRPr sz="1100">
              <a:solidFill>
                <a:schemeClr val="accent3"/>
              </a:solidFill>
            </a:endParaRPr>
          </a:p>
        </p:txBody>
      </p:sp>
      <p:sp>
        <p:nvSpPr>
          <p:cNvPr id="2012" name="Google Shape;2012;p32"/>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02</a:t>
            </a:r>
            <a:endParaRPr sz="1700"/>
          </a:p>
        </p:txBody>
      </p:sp>
      <p:sp>
        <p:nvSpPr>
          <p:cNvPr id="2013" name="Google Shape;2013;p32"/>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2"/>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2"/>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Description</a:t>
            </a:r>
            <a:endParaRPr sz="1100">
              <a:solidFill>
                <a:schemeClr val="accent3"/>
              </a:solidFill>
            </a:endParaRPr>
          </a:p>
        </p:txBody>
      </p:sp>
      <p:sp>
        <p:nvSpPr>
          <p:cNvPr id="2016" name="Google Shape;2016;p32"/>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03</a:t>
            </a:r>
            <a:endParaRPr sz="1700"/>
          </a:p>
        </p:txBody>
      </p:sp>
      <p:sp>
        <p:nvSpPr>
          <p:cNvPr id="2017" name="Google Shape;2017;p32"/>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2"/>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2"/>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Working Agreement</a:t>
            </a:r>
            <a:endParaRPr sz="1100">
              <a:solidFill>
                <a:schemeClr val="accent3"/>
              </a:solidFill>
            </a:endParaRPr>
          </a:p>
        </p:txBody>
      </p:sp>
      <p:sp>
        <p:nvSpPr>
          <p:cNvPr id="2020" name="Google Shape;2020;p32"/>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04</a:t>
            </a:r>
            <a:endParaRPr sz="1700"/>
          </a:p>
        </p:txBody>
      </p:sp>
      <p:sp>
        <p:nvSpPr>
          <p:cNvPr id="2021" name="Google Shape;2021;p32"/>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Personas</a:t>
            </a:r>
            <a:endParaRPr sz="1100">
              <a:solidFill>
                <a:schemeClr val="accent3"/>
              </a:solidFill>
            </a:endParaRPr>
          </a:p>
        </p:txBody>
      </p:sp>
      <p:sp>
        <p:nvSpPr>
          <p:cNvPr id="2024" name="Google Shape;2024;p32"/>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05</a:t>
            </a:r>
            <a:endParaRPr sz="1700"/>
          </a:p>
        </p:txBody>
      </p:sp>
      <p:sp>
        <p:nvSpPr>
          <p:cNvPr id="2025" name="Google Shape;2025;p32"/>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MVP</a:t>
            </a:r>
            <a:endParaRPr sz="1100">
              <a:solidFill>
                <a:schemeClr val="accent3"/>
              </a:solidFill>
            </a:endParaRPr>
          </a:p>
        </p:txBody>
      </p:sp>
      <p:sp>
        <p:nvSpPr>
          <p:cNvPr id="2028" name="Google Shape;2028;p32"/>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06</a:t>
            </a:r>
            <a:endParaRPr sz="1700"/>
          </a:p>
        </p:txBody>
      </p:sp>
      <p:sp>
        <p:nvSpPr>
          <p:cNvPr id="2029" name="Google Shape;2029;p32"/>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Technologies</a:t>
            </a:r>
            <a:endParaRPr sz="1100">
              <a:solidFill>
                <a:schemeClr val="accent3"/>
              </a:solidFill>
            </a:endParaRPr>
          </a:p>
        </p:txBody>
      </p:sp>
      <p:sp>
        <p:nvSpPr>
          <p:cNvPr id="2032" name="Google Shape;2032;p32"/>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07</a:t>
            </a:r>
            <a:endParaRPr sz="1700"/>
          </a:p>
        </p:txBody>
      </p:sp>
      <p:sp>
        <p:nvSpPr>
          <p:cNvPr id="2033" name="Google Shape;2033;p32"/>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Algorithms</a:t>
            </a:r>
            <a:endParaRPr sz="1100">
              <a:solidFill>
                <a:schemeClr val="accent3"/>
              </a:solidFill>
            </a:endParaRPr>
          </a:p>
        </p:txBody>
      </p:sp>
      <p:sp>
        <p:nvSpPr>
          <p:cNvPr id="2036" name="Google Shape;2036;p32"/>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08</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grpSp>
        <p:nvGrpSpPr>
          <p:cNvPr id="2295" name="Google Shape;2295;p50"/>
          <p:cNvGrpSpPr/>
          <p:nvPr/>
        </p:nvGrpSpPr>
        <p:grpSpPr>
          <a:xfrm>
            <a:off x="-132725" y="445025"/>
            <a:ext cx="8499425" cy="681300"/>
            <a:chOff x="-132725" y="445025"/>
            <a:chExt cx="8499425" cy="681300"/>
          </a:xfrm>
        </p:grpSpPr>
        <p:sp>
          <p:nvSpPr>
            <p:cNvPr id="2296" name="Google Shape;2296;p5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50"/>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a:t>
            </a:r>
            <a:endParaRPr/>
          </a:p>
        </p:txBody>
      </p:sp>
      <p:sp>
        <p:nvSpPr>
          <p:cNvPr id="2299" name="Google Shape;2299;p50"/>
          <p:cNvSpPr txBox="1"/>
          <p:nvPr>
            <p:ph idx="7" type="subTitle"/>
          </p:nvPr>
        </p:nvSpPr>
        <p:spPr>
          <a:xfrm>
            <a:off x="4452522" y="1534975"/>
            <a:ext cx="37407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what way is it applied?</a:t>
            </a:r>
            <a:endParaRPr/>
          </a:p>
        </p:txBody>
      </p:sp>
      <p:sp>
        <p:nvSpPr>
          <p:cNvPr id="2300" name="Google Shape;230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301" name="Google Shape;2301;p50"/>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is an advanced Natural Language Processing (NLP) model developed by Google. It is formulated on the Transformer architecture and is devised to comprehend the context of a word in a sentence by studying it in both directions—left and right from the word—thus, it is very useful for sentiment analysis tasks, for example, understanding the sentiment of the text.</a:t>
            </a:r>
            <a:endParaRPr/>
          </a:p>
        </p:txBody>
      </p:sp>
      <p:sp>
        <p:nvSpPr>
          <p:cNvPr id="2302" name="Google Shape;2302;p50"/>
          <p:cNvSpPr txBox="1"/>
          <p:nvPr>
            <p:ph idx="3" type="subTitle"/>
          </p:nvPr>
        </p:nvSpPr>
        <p:spPr>
          <a:xfrm>
            <a:off x="4452556" y="1984675"/>
            <a:ext cx="438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 of your project, BERT can be utilized through Huggingface to analyze stock market news articles and perform sentiment analysis. It will monitor the text and determine the sentiment(s) expressed in the news as positive, neutral, or negative. Therefore the technology enabling the categorization of each news piece and, consequently the provision of sentiment insights to the investors that quick assess of how the news may impact the stock performance. BERT's success in learning complex language patterns makes sentiment analysis more precise, which gives a more well-founded recommendation compared to the traditional NLP models.</a:t>
            </a:r>
            <a:endParaRPr/>
          </a:p>
        </p:txBody>
      </p:sp>
      <p:pic>
        <p:nvPicPr>
          <p:cNvPr id="2303" name="Google Shape;2303;p50"/>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grpSp>
        <p:nvGrpSpPr>
          <p:cNvPr id="2308" name="Google Shape;2308;p51"/>
          <p:cNvGrpSpPr/>
          <p:nvPr/>
        </p:nvGrpSpPr>
        <p:grpSpPr>
          <a:xfrm>
            <a:off x="-132725" y="445025"/>
            <a:ext cx="8499425" cy="681300"/>
            <a:chOff x="-132725" y="445025"/>
            <a:chExt cx="8499425" cy="681300"/>
          </a:xfrm>
        </p:grpSpPr>
        <p:sp>
          <p:nvSpPr>
            <p:cNvPr id="2309" name="Google Shape;2309;p5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pic>
        <p:nvPicPr>
          <p:cNvPr id="2312" name="Google Shape;2312;p5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13" name="Google Shape;2313;p51"/>
          <p:cNvPicPr preferRelativeResize="0"/>
          <p:nvPr/>
        </p:nvPicPr>
        <p:blipFill>
          <a:blip r:embed="rId4">
            <a:alphaModFix/>
          </a:blip>
          <a:stretch>
            <a:fillRect/>
          </a:stretch>
        </p:blipFill>
        <p:spPr>
          <a:xfrm>
            <a:off x="2304988" y="1288375"/>
            <a:ext cx="4534016" cy="371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grpSp>
        <p:nvGrpSpPr>
          <p:cNvPr id="2318" name="Google Shape;2318;p52"/>
          <p:cNvGrpSpPr/>
          <p:nvPr/>
        </p:nvGrpSpPr>
        <p:grpSpPr>
          <a:xfrm>
            <a:off x="-132725" y="445025"/>
            <a:ext cx="8499425" cy="681300"/>
            <a:chOff x="-132725" y="445025"/>
            <a:chExt cx="8499425" cy="681300"/>
          </a:xfrm>
        </p:grpSpPr>
        <p:sp>
          <p:nvSpPr>
            <p:cNvPr id="2319" name="Google Shape;2319;p5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r>
              <a:rPr lang="en"/>
              <a:t> Diagram</a:t>
            </a:r>
            <a:endParaRPr/>
          </a:p>
        </p:txBody>
      </p:sp>
      <p:pic>
        <p:nvPicPr>
          <p:cNvPr id="2322" name="Google Shape;2322;p5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23" name="Google Shape;2323;p52"/>
          <p:cNvPicPr preferRelativeResize="0"/>
          <p:nvPr/>
        </p:nvPicPr>
        <p:blipFill>
          <a:blip r:embed="rId4">
            <a:alphaModFix/>
          </a:blip>
          <a:stretch>
            <a:fillRect/>
          </a:stretch>
        </p:blipFill>
        <p:spPr>
          <a:xfrm>
            <a:off x="3632975" y="1249725"/>
            <a:ext cx="2181459" cy="3712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grpSp>
        <p:nvGrpSpPr>
          <p:cNvPr id="2328" name="Google Shape;2328;p53"/>
          <p:cNvGrpSpPr/>
          <p:nvPr/>
        </p:nvGrpSpPr>
        <p:grpSpPr>
          <a:xfrm>
            <a:off x="-132725" y="445025"/>
            <a:ext cx="8499425" cy="681300"/>
            <a:chOff x="-132725" y="445025"/>
            <a:chExt cx="8499425" cy="681300"/>
          </a:xfrm>
        </p:grpSpPr>
        <p:sp>
          <p:nvSpPr>
            <p:cNvPr id="2329" name="Google Shape;2329;p5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1" name="Google Shape;233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a:t>
            </a:r>
            <a:r>
              <a:rPr lang="en"/>
              <a:t> Diagram</a:t>
            </a:r>
            <a:endParaRPr/>
          </a:p>
        </p:txBody>
      </p:sp>
      <p:pic>
        <p:nvPicPr>
          <p:cNvPr id="2332" name="Google Shape;2332;p5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33" name="Google Shape;2333;p53"/>
          <p:cNvPicPr preferRelativeResize="0"/>
          <p:nvPr/>
        </p:nvPicPr>
        <p:blipFill>
          <a:blip r:embed="rId4">
            <a:alphaModFix/>
          </a:blip>
          <a:stretch>
            <a:fillRect/>
          </a:stretch>
        </p:blipFill>
        <p:spPr>
          <a:xfrm>
            <a:off x="1575375" y="1346400"/>
            <a:ext cx="6791325" cy="33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grpSp>
        <p:nvGrpSpPr>
          <p:cNvPr id="2338" name="Google Shape;2338;p54"/>
          <p:cNvGrpSpPr/>
          <p:nvPr/>
        </p:nvGrpSpPr>
        <p:grpSpPr>
          <a:xfrm>
            <a:off x="-132725" y="445025"/>
            <a:ext cx="8499425" cy="681300"/>
            <a:chOff x="-132725" y="445025"/>
            <a:chExt cx="8499425" cy="681300"/>
          </a:xfrm>
        </p:grpSpPr>
        <p:sp>
          <p:nvSpPr>
            <p:cNvPr id="2339" name="Google Shape;2339;p5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1" name="Google Shape;234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pic>
        <p:nvPicPr>
          <p:cNvPr id="2342" name="Google Shape;2342;p5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43" name="Google Shape;2343;p54"/>
          <p:cNvPicPr preferRelativeResize="0"/>
          <p:nvPr/>
        </p:nvPicPr>
        <p:blipFill>
          <a:blip r:embed="rId4">
            <a:alphaModFix/>
          </a:blip>
          <a:stretch>
            <a:fillRect/>
          </a:stretch>
        </p:blipFill>
        <p:spPr>
          <a:xfrm>
            <a:off x="1780825" y="1249725"/>
            <a:ext cx="5582354" cy="371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grpSp>
        <p:nvGrpSpPr>
          <p:cNvPr id="2348" name="Google Shape;2348;p55"/>
          <p:cNvGrpSpPr/>
          <p:nvPr/>
        </p:nvGrpSpPr>
        <p:grpSpPr>
          <a:xfrm>
            <a:off x="-132725" y="445025"/>
            <a:ext cx="8499425" cy="681300"/>
            <a:chOff x="-132725" y="445025"/>
            <a:chExt cx="8499425" cy="681300"/>
          </a:xfrm>
        </p:grpSpPr>
        <p:sp>
          <p:nvSpPr>
            <p:cNvPr id="2349" name="Google Shape;2349;p5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 Diagram</a:t>
            </a:r>
            <a:endParaRPr/>
          </a:p>
        </p:txBody>
      </p:sp>
      <p:pic>
        <p:nvPicPr>
          <p:cNvPr id="2352" name="Google Shape;2352;p5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53" name="Google Shape;2353;p55"/>
          <p:cNvPicPr preferRelativeResize="0"/>
          <p:nvPr/>
        </p:nvPicPr>
        <p:blipFill>
          <a:blip r:embed="rId4">
            <a:alphaModFix/>
          </a:blip>
          <a:stretch>
            <a:fillRect/>
          </a:stretch>
        </p:blipFill>
        <p:spPr>
          <a:xfrm>
            <a:off x="3352575" y="1240050"/>
            <a:ext cx="2792756" cy="371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grpSp>
        <p:nvGrpSpPr>
          <p:cNvPr id="2358" name="Google Shape;2358;p56"/>
          <p:cNvGrpSpPr/>
          <p:nvPr/>
        </p:nvGrpSpPr>
        <p:grpSpPr>
          <a:xfrm>
            <a:off x="-132725" y="445025"/>
            <a:ext cx="8499425" cy="681300"/>
            <a:chOff x="-132725" y="445025"/>
            <a:chExt cx="8499425" cy="681300"/>
          </a:xfrm>
        </p:grpSpPr>
        <p:sp>
          <p:nvSpPr>
            <p:cNvPr id="2359" name="Google Shape;2359;p5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a:t>
            </a:r>
            <a:r>
              <a:rPr lang="en"/>
              <a:t> Diagram</a:t>
            </a:r>
            <a:endParaRPr/>
          </a:p>
        </p:txBody>
      </p:sp>
      <p:pic>
        <p:nvPicPr>
          <p:cNvPr id="2362" name="Google Shape;2362;p5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63" name="Google Shape;2363;p56"/>
          <p:cNvPicPr preferRelativeResize="0"/>
          <p:nvPr/>
        </p:nvPicPr>
        <p:blipFill>
          <a:blip r:embed="rId4">
            <a:alphaModFix/>
          </a:blip>
          <a:stretch>
            <a:fillRect/>
          </a:stretch>
        </p:blipFill>
        <p:spPr>
          <a:xfrm>
            <a:off x="1515625" y="1269050"/>
            <a:ext cx="6667500" cy="362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grpSp>
        <p:nvGrpSpPr>
          <p:cNvPr id="2368" name="Google Shape;2368;p57"/>
          <p:cNvGrpSpPr/>
          <p:nvPr/>
        </p:nvGrpSpPr>
        <p:grpSpPr>
          <a:xfrm>
            <a:off x="-132725" y="445025"/>
            <a:ext cx="8499425" cy="681300"/>
            <a:chOff x="-132725" y="445025"/>
            <a:chExt cx="8499425" cy="681300"/>
          </a:xfrm>
        </p:grpSpPr>
        <p:sp>
          <p:nvSpPr>
            <p:cNvPr id="2369" name="Google Shape;2369;p5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72" name="Google Shape;2372;p57"/>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73" name="Google Shape;2373;p57"/>
          <p:cNvGraphicFramePr/>
          <p:nvPr/>
        </p:nvGraphicFramePr>
        <p:xfrm>
          <a:off x="333750" y="1428750"/>
          <a:ext cx="3000000" cy="3000000"/>
        </p:xfrm>
        <a:graphic>
          <a:graphicData uri="http://schemas.openxmlformats.org/drawingml/2006/table">
            <a:tbl>
              <a:tblPr>
                <a:noFill/>
                <a:tableStyleId>{146EB895-1248-48E0-B487-1902B60F0289}</a:tableStyleId>
              </a:tblPr>
              <a:tblGrid>
                <a:gridCol w="497100"/>
                <a:gridCol w="758125"/>
                <a:gridCol w="1299575"/>
                <a:gridCol w="3329900"/>
                <a:gridCol w="2691800"/>
              </a:tblGrid>
              <a:tr h="449325">
                <a:tc>
                  <a:txBody>
                    <a:bodyPr/>
                    <a:lstStyle/>
                    <a:p>
                      <a:pPr indent="0" lvl="0" marL="0" rtl="0" algn="l">
                        <a:spcBef>
                          <a:spcPts val="0"/>
                        </a:spcBef>
                        <a:spcAft>
                          <a:spcPts val="0"/>
                        </a:spcAft>
                        <a:buNone/>
                      </a:pPr>
                      <a:r>
                        <a:rPr lang="en" sz="900">
                          <a:solidFill>
                            <a:schemeClr val="lt1"/>
                          </a:solidFill>
                        </a:rPr>
                        <a:t>Sno</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 /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Description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Acceptance Criteria</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Sprint 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input stock symbols of interest so I can receive relevant news articles.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Users can search and input stock symbols.</a:t>
                      </a:r>
                      <a:endParaRPr sz="900">
                        <a:solidFill>
                          <a:schemeClr val="lt1"/>
                        </a:solidFill>
                      </a:endParaRPr>
                    </a:p>
                    <a:p>
                      <a:pPr indent="0" lvl="0" marL="0" rtl="0" algn="l">
                        <a:spcBef>
                          <a:spcPts val="0"/>
                        </a:spcBef>
                        <a:spcAft>
                          <a:spcPts val="0"/>
                        </a:spcAft>
                        <a:buNone/>
                      </a:pPr>
                      <a:r>
                        <a:rPr lang="en" sz="900">
                          <a:solidFill>
                            <a:schemeClr val="lt1"/>
                          </a:solidFill>
                        </a:rPr>
                        <a:t> Stock symbols stored and shown on dashboard.</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2</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Sprint 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see a list of news articles related to stock symbols I've selected.</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Articles are filtered by stock symbols.</a:t>
                      </a:r>
                      <a:endParaRPr sz="900">
                        <a:solidFill>
                          <a:schemeClr val="lt1"/>
                        </a:solidFill>
                      </a:endParaRPr>
                    </a:p>
                    <a:p>
                      <a:pPr indent="0" lvl="0" marL="0" rtl="0" algn="l">
                        <a:spcBef>
                          <a:spcPts val="0"/>
                        </a:spcBef>
                        <a:spcAft>
                          <a:spcPts val="0"/>
                        </a:spcAft>
                        <a:buNone/>
                      </a:pPr>
                      <a:r>
                        <a:rPr lang="en" sz="900">
                          <a:solidFill>
                            <a:schemeClr val="lt1"/>
                          </a:solidFill>
                        </a:rPr>
                        <a:t>News displayed in chronological order.</a:t>
                      </a:r>
                      <a:endParaRPr sz="900">
                        <a:solidFill>
                          <a:schemeClr val="lt1"/>
                        </a:solidFill>
                      </a:endParaRPr>
                    </a:p>
                  </a:txBody>
                  <a:tcPr marT="91425" marB="91425" marR="91425" marL="91425"/>
                </a:tc>
              </a:tr>
              <a:tr h="700875">
                <a:tc>
                  <a:txBody>
                    <a:bodyPr/>
                    <a:lstStyle/>
                    <a:p>
                      <a:pPr indent="0" lvl="0" marL="0" rtl="0" algn="l">
                        <a:spcBef>
                          <a:spcPts val="0"/>
                        </a:spcBef>
                        <a:spcAft>
                          <a:spcPts val="0"/>
                        </a:spcAft>
                        <a:buNone/>
                      </a:pPr>
                      <a:r>
                        <a:rPr lang="en" sz="900">
                          <a:solidFill>
                            <a:schemeClr val="lt1"/>
                          </a:solidFill>
                        </a:rPr>
                        <a:t>3</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Sprint 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filter news articles by relevance to my stock symbols so that I can focus on the most important articles.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News ranked by relevance to stock symbols.</a:t>
                      </a:r>
                      <a:endParaRPr sz="900">
                        <a:solidFill>
                          <a:schemeClr val="lt1"/>
                        </a:solidFill>
                      </a:endParaRPr>
                    </a:p>
                    <a:p>
                      <a:pPr indent="0" lvl="0" marL="0" rtl="0" algn="l">
                        <a:spcBef>
                          <a:spcPts val="0"/>
                        </a:spcBef>
                        <a:spcAft>
                          <a:spcPts val="0"/>
                        </a:spcAft>
                        <a:buNone/>
                      </a:pPr>
                      <a:r>
                        <a:rPr lang="en" sz="900">
                          <a:solidFill>
                            <a:schemeClr val="lt1"/>
                          </a:solidFill>
                        </a:rPr>
                        <a:t>Filter option for relevant articles only.</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4</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Sprint 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Set up backend infrastructure for news aggregation and stock symbol search.</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API fetches news from 3 sources.</a:t>
                      </a:r>
                      <a:endParaRPr sz="900">
                        <a:solidFill>
                          <a:schemeClr val="lt1"/>
                        </a:solidFill>
                      </a:endParaRPr>
                    </a:p>
                    <a:p>
                      <a:pPr indent="0" lvl="0" marL="0" rtl="0" algn="l">
                        <a:spcBef>
                          <a:spcPts val="0"/>
                        </a:spcBef>
                        <a:spcAft>
                          <a:spcPts val="0"/>
                        </a:spcAft>
                        <a:buNone/>
                      </a:pPr>
                      <a:r>
                        <a:rPr lang="en" sz="900">
                          <a:solidFill>
                            <a:schemeClr val="lt1"/>
                          </a:solidFill>
                        </a:rPr>
                        <a:t>Backend handles stock searches and storage.</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5</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Sprint 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Establish database structure for user profiles, stock symbols, and news articles.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Create tables for users, symbols, articles.</a:t>
                      </a:r>
                      <a:endParaRPr sz="900">
                        <a:solidFill>
                          <a:schemeClr val="lt1"/>
                        </a:solidFill>
                      </a:endParaRPr>
                    </a:p>
                    <a:p>
                      <a:pPr indent="0" lvl="0" marL="0" rtl="0" algn="l">
                        <a:spcBef>
                          <a:spcPts val="0"/>
                        </a:spcBef>
                        <a:spcAft>
                          <a:spcPts val="0"/>
                        </a:spcAft>
                        <a:buNone/>
                      </a:pPr>
                      <a:r>
                        <a:rPr lang="en" sz="900">
                          <a:solidFill>
                            <a:schemeClr val="lt1"/>
                          </a:solidFill>
                        </a:rPr>
                        <a:t>Ensure user-stock preferences are linked.</a:t>
                      </a:r>
                      <a:endParaRPr sz="900">
                        <a:solidFill>
                          <a:schemeClr val="lt1"/>
                        </a:solidFill>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grpSp>
        <p:nvGrpSpPr>
          <p:cNvPr id="2378" name="Google Shape;2378;p58"/>
          <p:cNvGrpSpPr/>
          <p:nvPr/>
        </p:nvGrpSpPr>
        <p:grpSpPr>
          <a:xfrm>
            <a:off x="-132725" y="445025"/>
            <a:ext cx="8499425" cy="681300"/>
            <a:chOff x="-132725" y="445025"/>
            <a:chExt cx="8499425" cy="681300"/>
          </a:xfrm>
        </p:grpSpPr>
        <p:sp>
          <p:nvSpPr>
            <p:cNvPr id="2379" name="Google Shape;2379;p5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82" name="Google Shape;2382;p5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83" name="Google Shape;2383;p58"/>
          <p:cNvGraphicFramePr/>
          <p:nvPr/>
        </p:nvGraphicFramePr>
        <p:xfrm>
          <a:off x="333750" y="1428750"/>
          <a:ext cx="3000000" cy="3000000"/>
        </p:xfrm>
        <a:graphic>
          <a:graphicData uri="http://schemas.openxmlformats.org/drawingml/2006/table">
            <a:tbl>
              <a:tblPr>
                <a:noFill/>
                <a:tableStyleId>{146EB895-1248-48E0-B487-1902B60F0289}</a:tableStyleId>
              </a:tblPr>
              <a:tblGrid>
                <a:gridCol w="497100"/>
                <a:gridCol w="758125"/>
                <a:gridCol w="1299575"/>
                <a:gridCol w="3329900"/>
                <a:gridCol w="2691800"/>
              </a:tblGrid>
              <a:tr h="449325">
                <a:tc>
                  <a:txBody>
                    <a:bodyPr/>
                    <a:lstStyle/>
                    <a:p>
                      <a:pPr indent="0" lvl="0" marL="0" rtl="0" algn="l">
                        <a:spcBef>
                          <a:spcPts val="0"/>
                        </a:spcBef>
                        <a:spcAft>
                          <a:spcPts val="0"/>
                        </a:spcAft>
                        <a:buNone/>
                      </a:pPr>
                      <a:r>
                        <a:rPr lang="en" sz="900">
                          <a:solidFill>
                            <a:schemeClr val="lt1"/>
                          </a:solidFill>
                        </a:rPr>
                        <a:t>Sno</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 /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Description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Acceptance Criteria</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6</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log in securely so that I can access personalized sentiment analysis.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Users log in with email/password.</a:t>
                      </a:r>
                      <a:endParaRPr sz="900">
                        <a:solidFill>
                          <a:schemeClr val="lt1"/>
                        </a:solidFill>
                      </a:endParaRPr>
                    </a:p>
                    <a:p>
                      <a:pPr indent="0" lvl="0" marL="0" rtl="0" algn="l">
                        <a:spcBef>
                          <a:spcPts val="0"/>
                        </a:spcBef>
                        <a:spcAft>
                          <a:spcPts val="0"/>
                        </a:spcAft>
                        <a:buNone/>
                      </a:pPr>
                      <a:r>
                        <a:rPr lang="en" sz="900">
                          <a:solidFill>
                            <a:schemeClr val="lt1"/>
                          </a:solidFill>
                        </a:rPr>
                        <a:t>Support Google OAuth login.</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7</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each news article to display a sentiment rating so that I can gauge its emotional tone (positive, negative, neutral).</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Sentiment rating visible for each article.</a:t>
                      </a:r>
                      <a:endParaRPr sz="900">
                        <a:solidFill>
                          <a:schemeClr val="lt1"/>
                        </a:solidFill>
                      </a:endParaRPr>
                    </a:p>
                    <a:p>
                      <a:pPr indent="0" lvl="0" marL="0" rtl="0" algn="l">
                        <a:spcBef>
                          <a:spcPts val="0"/>
                        </a:spcBef>
                        <a:spcAft>
                          <a:spcPts val="0"/>
                        </a:spcAft>
                        <a:buNone/>
                      </a:pPr>
                      <a:r>
                        <a:rPr lang="en" sz="900">
                          <a:solidFill>
                            <a:schemeClr val="lt1"/>
                          </a:solidFill>
                        </a:rPr>
                        <a:t>Sentiment rating is easy to understand.</a:t>
                      </a:r>
                      <a:endParaRPr sz="900">
                        <a:solidFill>
                          <a:schemeClr val="lt1"/>
                        </a:solidFill>
                      </a:endParaRPr>
                    </a:p>
                  </a:txBody>
                  <a:tcPr marT="91425" marB="91425" marR="91425" marL="91425"/>
                </a:tc>
              </a:tr>
              <a:tr h="700875">
                <a:tc>
                  <a:txBody>
                    <a:bodyPr/>
                    <a:lstStyle/>
                    <a:p>
                      <a:pPr indent="0" lvl="0" marL="0" rtl="0" algn="l">
                        <a:spcBef>
                          <a:spcPts val="0"/>
                        </a:spcBef>
                        <a:spcAft>
                          <a:spcPts val="0"/>
                        </a:spcAft>
                        <a:buNone/>
                      </a:pPr>
                      <a:r>
                        <a:rPr lang="en" sz="900">
                          <a:solidFill>
                            <a:schemeClr val="lt1"/>
                          </a:solidFill>
                        </a:rPr>
                        <a:t>8</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filter news articles by sentiment so that I can focus on specific sentiment types (e.g., only positive news).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Filter by positive, negative, neutral.</a:t>
                      </a:r>
                      <a:endParaRPr sz="900">
                        <a:solidFill>
                          <a:schemeClr val="lt1"/>
                        </a:solidFill>
                      </a:endParaRPr>
                    </a:p>
                    <a:p>
                      <a:pPr indent="0" lvl="0" marL="0" rtl="0" algn="l">
                        <a:spcBef>
                          <a:spcPts val="0"/>
                        </a:spcBef>
                        <a:spcAft>
                          <a:spcPts val="0"/>
                        </a:spcAft>
                        <a:buNone/>
                      </a:pPr>
                      <a:r>
                        <a:rPr lang="en" sz="900">
                          <a:solidFill>
                            <a:schemeClr val="lt1"/>
                          </a:solidFill>
                        </a:rPr>
                        <a:t>Dynamic UI update when filtering.</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9</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Integrate AI sentiment analysis engine for news articles.</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AI assigns sentiment to articles.</a:t>
                      </a:r>
                      <a:endParaRPr sz="900">
                        <a:solidFill>
                          <a:schemeClr val="lt1"/>
                        </a:solidFill>
                      </a:endParaRPr>
                    </a:p>
                    <a:p>
                      <a:pPr indent="0" lvl="0" marL="0" rtl="0" algn="l">
                        <a:spcBef>
                          <a:spcPts val="0"/>
                        </a:spcBef>
                        <a:spcAft>
                          <a:spcPts val="0"/>
                        </a:spcAft>
                        <a:buNone/>
                      </a:pPr>
                      <a:r>
                        <a:rPr lang="en" sz="900">
                          <a:solidFill>
                            <a:schemeClr val="lt1"/>
                          </a:solidFill>
                        </a:rPr>
                        <a:t>AI achieves 80% accuracy or higher.</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r>
              <a:tr h="539125">
                <a:tc>
                  <a:txBody>
                    <a:bodyPr/>
                    <a:lstStyle/>
                    <a:p>
                      <a:pPr indent="0" lvl="0" marL="0" rtl="0" algn="l">
                        <a:spcBef>
                          <a:spcPts val="0"/>
                        </a:spcBef>
                        <a:spcAft>
                          <a:spcPts val="0"/>
                        </a:spcAft>
                        <a:buNone/>
                      </a:pPr>
                      <a:r>
                        <a:rPr lang="en" sz="900">
                          <a:solidFill>
                            <a:schemeClr val="lt1"/>
                          </a:solidFill>
                        </a:rPr>
                        <a:t>10</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Develop user authentication system (login and OAuth).</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Implement login with email/password.</a:t>
                      </a:r>
                      <a:endParaRPr sz="900">
                        <a:solidFill>
                          <a:schemeClr val="lt1"/>
                        </a:solidFill>
                      </a:endParaRPr>
                    </a:p>
                    <a:p>
                      <a:pPr indent="0" lvl="0" marL="0" rtl="0" algn="l">
                        <a:spcBef>
                          <a:spcPts val="0"/>
                        </a:spcBef>
                        <a:spcAft>
                          <a:spcPts val="0"/>
                        </a:spcAft>
                        <a:buNone/>
                      </a:pPr>
                      <a:r>
                        <a:rPr lang="en" sz="900">
                          <a:solidFill>
                            <a:schemeClr val="lt1"/>
                          </a:solidFill>
                        </a:rPr>
                        <a:t>Add OAuth for social logins.</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grpSp>
        <p:nvGrpSpPr>
          <p:cNvPr id="2388" name="Google Shape;2388;p59"/>
          <p:cNvGrpSpPr/>
          <p:nvPr/>
        </p:nvGrpSpPr>
        <p:grpSpPr>
          <a:xfrm>
            <a:off x="-132725" y="445025"/>
            <a:ext cx="8499425" cy="681300"/>
            <a:chOff x="-132725" y="445025"/>
            <a:chExt cx="8499425" cy="681300"/>
          </a:xfrm>
        </p:grpSpPr>
        <p:sp>
          <p:nvSpPr>
            <p:cNvPr id="2389" name="Google Shape;2389;p5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1" name="Google Shape;239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92" name="Google Shape;2392;p59"/>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93" name="Google Shape;2393;p59"/>
          <p:cNvGraphicFramePr/>
          <p:nvPr/>
        </p:nvGraphicFramePr>
        <p:xfrm>
          <a:off x="333750" y="1428750"/>
          <a:ext cx="3000000" cy="3000000"/>
        </p:xfrm>
        <a:graphic>
          <a:graphicData uri="http://schemas.openxmlformats.org/drawingml/2006/table">
            <a:tbl>
              <a:tblPr>
                <a:noFill/>
                <a:tableStyleId>{146EB895-1248-48E0-B487-1902B60F0289}</a:tableStyleId>
              </a:tblPr>
              <a:tblGrid>
                <a:gridCol w="497100"/>
                <a:gridCol w="758125"/>
                <a:gridCol w="1299575"/>
                <a:gridCol w="3329900"/>
                <a:gridCol w="2691800"/>
              </a:tblGrid>
              <a:tr h="449325">
                <a:tc>
                  <a:txBody>
                    <a:bodyPr/>
                    <a:lstStyle/>
                    <a:p>
                      <a:pPr indent="0" lvl="0" marL="0" rtl="0" algn="l">
                        <a:spcBef>
                          <a:spcPts val="0"/>
                        </a:spcBef>
                        <a:spcAft>
                          <a:spcPts val="0"/>
                        </a:spcAft>
                        <a:buNone/>
                      </a:pPr>
                      <a:r>
                        <a:rPr lang="en" sz="900">
                          <a:solidFill>
                            <a:schemeClr val="lt1"/>
                          </a:solidFill>
                        </a:rPr>
                        <a:t>Sno</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 /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Description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Acceptance Criteria</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Connect backend to sentiment analysis model.</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API connects backend to sentiment model.</a:t>
                      </a:r>
                      <a:endParaRPr sz="900">
                        <a:solidFill>
                          <a:schemeClr val="lt1"/>
                        </a:solidFill>
                      </a:endParaRPr>
                    </a:p>
                    <a:p>
                      <a:pPr indent="0" lvl="0" marL="0" rtl="0" algn="l">
                        <a:spcBef>
                          <a:spcPts val="0"/>
                        </a:spcBef>
                        <a:spcAft>
                          <a:spcPts val="0"/>
                        </a:spcAft>
                        <a:buNone/>
                      </a:pPr>
                      <a:r>
                        <a:rPr lang="en" sz="900">
                          <a:solidFill>
                            <a:schemeClr val="lt1"/>
                          </a:solidFill>
                        </a:rPr>
                        <a:t>Ensure real-time sentiment processing.</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3</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filter articles based on both stock symbols and sentiment so I can focus on the best insights for my trading decisions.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Apply filters for symbols and sentiment.</a:t>
                      </a:r>
                      <a:endParaRPr sz="900">
                        <a:solidFill>
                          <a:schemeClr val="lt1"/>
                        </a:solidFill>
                      </a:endParaRPr>
                    </a:p>
                    <a:p>
                      <a:pPr indent="0" lvl="0" marL="0" rtl="0" algn="l">
                        <a:spcBef>
                          <a:spcPts val="0"/>
                        </a:spcBef>
                        <a:spcAft>
                          <a:spcPts val="0"/>
                        </a:spcAft>
                        <a:buNone/>
                      </a:pPr>
                      <a:r>
                        <a:rPr lang="en" sz="900">
                          <a:solidFill>
                            <a:schemeClr val="lt1"/>
                          </a:solidFill>
                        </a:rPr>
                        <a:t>Filtered news updates in real time.</a:t>
                      </a:r>
                      <a:endParaRPr sz="900">
                        <a:solidFill>
                          <a:schemeClr val="lt1"/>
                        </a:solidFill>
                      </a:endParaRPr>
                    </a:p>
                  </a:txBody>
                  <a:tcPr marT="91425" marB="91425" marR="91425" marL="91425"/>
                </a:tc>
              </a:tr>
              <a:tr h="700875">
                <a:tc>
                  <a:txBody>
                    <a:bodyPr/>
                    <a:lstStyle/>
                    <a:p>
                      <a:pPr indent="0" lvl="0" marL="0" rtl="0" algn="l">
                        <a:spcBef>
                          <a:spcPts val="0"/>
                        </a:spcBef>
                        <a:spcAft>
                          <a:spcPts val="0"/>
                        </a:spcAft>
                        <a:buNone/>
                      </a:pPr>
                      <a:r>
                        <a:rPr lang="en" sz="900">
                          <a:solidFill>
                            <a:schemeClr val="lt1"/>
                          </a:solidFill>
                        </a:rPr>
                        <a:t>13</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3</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export the sentiment analysis and news data to a CSV file so I can analyze it offline.</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Provide option to export data to CSV.</a:t>
                      </a:r>
                      <a:endParaRPr sz="900">
                        <a:solidFill>
                          <a:schemeClr val="lt1"/>
                        </a:solidFill>
                      </a:endParaRPr>
                    </a:p>
                    <a:p>
                      <a:pPr indent="0" lvl="0" marL="0" rtl="0" algn="l">
                        <a:spcBef>
                          <a:spcPts val="0"/>
                        </a:spcBef>
                        <a:spcAft>
                          <a:spcPts val="0"/>
                        </a:spcAft>
                        <a:buNone/>
                      </a:pPr>
                      <a:r>
                        <a:rPr lang="en" sz="900">
                          <a:solidFill>
                            <a:schemeClr val="lt1"/>
                          </a:solidFill>
                        </a:rPr>
                        <a:t>Export includes stock, sentiment, and news.</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14</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Sprint 3</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User Story</a:t>
                      </a:r>
                      <a:endParaRPr sz="900">
                        <a:solidFill>
                          <a:schemeClr val="lt1"/>
                        </a:solidFill>
                      </a:endParaRPr>
                    </a:p>
                    <a:p>
                      <a:pPr indent="0" lvl="0" marL="0" rtl="0" algn="l">
                        <a:spcBef>
                          <a:spcPts val="0"/>
                        </a:spcBef>
                        <a:spcAft>
                          <a:spcPts val="0"/>
                        </a:spcAft>
                        <a:buNone/>
                      </a:pPr>
                      <a:r>
                        <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As a user, I want to view historical sentiment trends for a particular stock symbol so I can analyze long-term market sentiment.</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Sentiment trends shown graphically.</a:t>
                      </a:r>
                      <a:endParaRPr sz="900">
                        <a:solidFill>
                          <a:schemeClr val="lt1"/>
                        </a:solidFill>
                      </a:endParaRPr>
                    </a:p>
                    <a:p>
                      <a:pPr indent="0" lvl="0" marL="0" rtl="0" algn="l">
                        <a:spcBef>
                          <a:spcPts val="0"/>
                        </a:spcBef>
                        <a:spcAft>
                          <a:spcPts val="0"/>
                        </a:spcAft>
                        <a:buNone/>
                      </a:pPr>
                      <a:r>
                        <a:rPr lang="en" sz="900">
                          <a:solidFill>
                            <a:schemeClr val="lt1"/>
                          </a:solidFill>
                        </a:rPr>
                        <a:t>View trends for different time periods.</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r>
              <a:tr h="539125">
                <a:tc>
                  <a:txBody>
                    <a:bodyPr/>
                    <a:lstStyle/>
                    <a:p>
                      <a:pPr indent="0" lvl="0" marL="0" rtl="0" algn="l">
                        <a:spcBef>
                          <a:spcPts val="0"/>
                        </a:spcBef>
                        <a:spcAft>
                          <a:spcPts val="0"/>
                        </a:spcAft>
                        <a:buNone/>
                      </a:pPr>
                      <a:r>
                        <a:rPr lang="en" sz="900">
                          <a:solidFill>
                            <a:schemeClr val="lt1"/>
                          </a:solidFill>
                        </a:rPr>
                        <a:t>15</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Sprint 3</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As a user, I want to reset all filters easily so I can return to the full, unfiltered news feed.</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Provide a clear option to reset filters.</a:t>
                      </a:r>
                      <a:endParaRPr sz="900">
                        <a:solidFill>
                          <a:schemeClr val="lt1"/>
                        </a:solidFill>
                      </a:endParaRPr>
                    </a:p>
                    <a:p>
                      <a:pPr indent="0" lvl="0" marL="0" rtl="0" algn="l">
                        <a:spcBef>
                          <a:spcPts val="0"/>
                        </a:spcBef>
                        <a:spcAft>
                          <a:spcPts val="0"/>
                        </a:spcAft>
                        <a:buNone/>
                      </a:pPr>
                      <a:r>
                        <a:rPr lang="en" sz="900">
                          <a:solidFill>
                            <a:schemeClr val="lt1"/>
                          </a:solidFill>
                        </a:rPr>
                        <a:t>Reset clears all active filters.</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grpSp>
        <p:nvGrpSpPr>
          <p:cNvPr id="2041" name="Google Shape;2041;p33"/>
          <p:cNvGrpSpPr/>
          <p:nvPr/>
        </p:nvGrpSpPr>
        <p:grpSpPr>
          <a:xfrm>
            <a:off x="-132725" y="445025"/>
            <a:ext cx="8499425" cy="681300"/>
            <a:chOff x="-132725" y="445025"/>
            <a:chExt cx="8499425" cy="681300"/>
          </a:xfrm>
        </p:grpSpPr>
        <p:sp>
          <p:nvSpPr>
            <p:cNvPr id="2042" name="Google Shape;2042;p3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33"/>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txBox="1"/>
          <p:nvPr>
            <p:ph idx="9" type="subTitle"/>
          </p:nvPr>
        </p:nvSpPr>
        <p:spPr>
          <a:xfrm>
            <a:off x="1358025" y="150001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Diagrams</a:t>
            </a:r>
            <a:endParaRPr sz="1100">
              <a:solidFill>
                <a:schemeClr val="accent3"/>
              </a:solidFill>
            </a:endParaRPr>
          </a:p>
        </p:txBody>
      </p:sp>
      <p:sp>
        <p:nvSpPr>
          <p:cNvPr id="2047" name="Google Shape;2047;p33"/>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09</a:t>
            </a:r>
            <a:endParaRPr sz="1700"/>
          </a:p>
        </p:txBody>
      </p:sp>
      <p:sp>
        <p:nvSpPr>
          <p:cNvPr id="2048" name="Google Shape;204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49" name="Google Shape;2049;p33"/>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50" name="Google Shape;2050;p33"/>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51" name="Google Shape;2051;p33"/>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Product Backlog</a:t>
            </a:r>
            <a:endParaRPr sz="1100">
              <a:solidFill>
                <a:schemeClr val="accent3"/>
              </a:solidFill>
            </a:endParaRPr>
          </a:p>
        </p:txBody>
      </p:sp>
      <p:sp>
        <p:nvSpPr>
          <p:cNvPr id="2054" name="Google Shape;2054;p33"/>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10</a:t>
            </a:r>
            <a:endParaRPr sz="1700"/>
          </a:p>
        </p:txBody>
      </p:sp>
      <p:sp>
        <p:nvSpPr>
          <p:cNvPr id="2055" name="Google Shape;2055;p33"/>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1 Backlog</a:t>
            </a:r>
            <a:endParaRPr sz="1100">
              <a:solidFill>
                <a:schemeClr val="accent3"/>
              </a:solidFill>
            </a:endParaRPr>
          </a:p>
        </p:txBody>
      </p:sp>
      <p:sp>
        <p:nvSpPr>
          <p:cNvPr id="2058" name="Google Shape;2058;p33"/>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11</a:t>
            </a:r>
            <a:endParaRPr sz="1700"/>
          </a:p>
        </p:txBody>
      </p:sp>
      <p:sp>
        <p:nvSpPr>
          <p:cNvPr id="2059" name="Google Shape;2059;p33"/>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Metrics</a:t>
            </a:r>
            <a:endParaRPr sz="1100">
              <a:solidFill>
                <a:schemeClr val="accent3"/>
              </a:solidFill>
            </a:endParaRPr>
          </a:p>
        </p:txBody>
      </p:sp>
      <p:sp>
        <p:nvSpPr>
          <p:cNvPr id="2062" name="Google Shape;2062;p33"/>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12</a:t>
            </a:r>
            <a:endParaRPr sz="1700"/>
          </a:p>
        </p:txBody>
      </p:sp>
      <p:sp>
        <p:nvSpPr>
          <p:cNvPr id="2063" name="Google Shape;2063;p33"/>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Retrospective</a:t>
            </a:r>
            <a:endParaRPr sz="1100">
              <a:solidFill>
                <a:schemeClr val="accent3"/>
              </a:solidFill>
            </a:endParaRPr>
          </a:p>
        </p:txBody>
      </p:sp>
      <p:sp>
        <p:nvSpPr>
          <p:cNvPr id="2066" name="Google Shape;2066;p33"/>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13</a:t>
            </a:r>
            <a:endParaRPr sz="1700"/>
          </a:p>
        </p:txBody>
      </p:sp>
      <p:sp>
        <p:nvSpPr>
          <p:cNvPr id="2067" name="Google Shape;2067;p33"/>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2</a:t>
            </a:r>
            <a:endParaRPr sz="1100">
              <a:solidFill>
                <a:schemeClr val="accent3"/>
              </a:solidFill>
            </a:endParaRPr>
          </a:p>
        </p:txBody>
      </p:sp>
      <p:sp>
        <p:nvSpPr>
          <p:cNvPr id="2070" name="Google Shape;2070;p33"/>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14</a:t>
            </a:r>
            <a:endParaRPr sz="1700"/>
          </a:p>
        </p:txBody>
      </p:sp>
      <p:sp>
        <p:nvSpPr>
          <p:cNvPr id="2071" name="Google Shape;2071;p33"/>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Demo</a:t>
            </a:r>
            <a:endParaRPr sz="1100">
              <a:solidFill>
                <a:schemeClr val="accent3"/>
              </a:solidFill>
            </a:endParaRPr>
          </a:p>
        </p:txBody>
      </p:sp>
      <p:sp>
        <p:nvSpPr>
          <p:cNvPr id="2074" name="Google Shape;2074;p33"/>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15</a:t>
            </a:r>
            <a:endParaRPr sz="1700"/>
          </a:p>
        </p:txBody>
      </p:sp>
      <p:sp>
        <p:nvSpPr>
          <p:cNvPr id="2075" name="Google Shape;2075;p33"/>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WikiPage Link and Live Demo</a:t>
            </a:r>
            <a:endParaRPr sz="1100">
              <a:solidFill>
                <a:schemeClr val="accent3"/>
              </a:solidFill>
            </a:endParaRPr>
          </a:p>
        </p:txBody>
      </p:sp>
      <p:sp>
        <p:nvSpPr>
          <p:cNvPr id="2078" name="Google Shape;2078;p33"/>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16</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grpSp>
        <p:nvGrpSpPr>
          <p:cNvPr id="2398" name="Google Shape;2398;p60"/>
          <p:cNvGrpSpPr/>
          <p:nvPr/>
        </p:nvGrpSpPr>
        <p:grpSpPr>
          <a:xfrm>
            <a:off x="-132725" y="445025"/>
            <a:ext cx="8499425" cy="681300"/>
            <a:chOff x="-132725" y="445025"/>
            <a:chExt cx="8499425" cy="681300"/>
          </a:xfrm>
        </p:grpSpPr>
        <p:sp>
          <p:nvSpPr>
            <p:cNvPr id="2399" name="Google Shape;2399;p6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402" name="Google Shape;2402;p60"/>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03" name="Google Shape;2403;p60"/>
          <p:cNvGraphicFramePr/>
          <p:nvPr/>
        </p:nvGraphicFramePr>
        <p:xfrm>
          <a:off x="314425" y="1428750"/>
          <a:ext cx="3000000" cy="3000000"/>
        </p:xfrm>
        <a:graphic>
          <a:graphicData uri="http://schemas.openxmlformats.org/drawingml/2006/table">
            <a:tbl>
              <a:tblPr>
                <a:noFill/>
                <a:tableStyleId>{146EB895-1248-48E0-B487-1902B60F0289}</a:tableStyleId>
              </a:tblPr>
              <a:tblGrid>
                <a:gridCol w="516425"/>
                <a:gridCol w="758125"/>
                <a:gridCol w="1299575"/>
                <a:gridCol w="3329900"/>
                <a:gridCol w="2691800"/>
              </a:tblGrid>
              <a:tr h="449325">
                <a:tc>
                  <a:txBody>
                    <a:bodyPr/>
                    <a:lstStyle/>
                    <a:p>
                      <a:pPr indent="0" lvl="0" marL="0" rtl="0" algn="l">
                        <a:spcBef>
                          <a:spcPts val="0"/>
                        </a:spcBef>
                        <a:spcAft>
                          <a:spcPts val="0"/>
                        </a:spcAft>
                        <a:buNone/>
                      </a:pPr>
                      <a:r>
                        <a:rPr lang="en" sz="900">
                          <a:solidFill>
                            <a:schemeClr val="lt1"/>
                          </a:solidFill>
                        </a:rPr>
                        <a:t>Sno</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 /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Description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Acceptance Criteria</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16</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3</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Implement historical sentiment tracking and visualization.</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Track and store historical sentiment.</a:t>
                      </a:r>
                      <a:endParaRPr sz="900">
                        <a:solidFill>
                          <a:schemeClr val="lt1"/>
                        </a:solidFill>
                      </a:endParaRPr>
                    </a:p>
                    <a:p>
                      <a:pPr indent="0" lvl="0" marL="0" rtl="0" algn="l">
                        <a:spcBef>
                          <a:spcPts val="0"/>
                        </a:spcBef>
                        <a:spcAft>
                          <a:spcPts val="0"/>
                        </a:spcAft>
                        <a:buNone/>
                      </a:pPr>
                      <a:r>
                        <a:rPr lang="en" sz="900">
                          <a:solidFill>
                            <a:schemeClr val="lt1"/>
                          </a:solidFill>
                        </a:rPr>
                        <a:t>Display trends using a graph.</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17</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3</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Improve frontend performance and responsiveness.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Optimize UI for mobile and desktop.</a:t>
                      </a:r>
                      <a:endParaRPr sz="900">
                        <a:solidFill>
                          <a:schemeClr val="lt1"/>
                        </a:solidFill>
                      </a:endParaRPr>
                    </a:p>
                    <a:p>
                      <a:pPr indent="0" lvl="0" marL="0" rtl="0" algn="l">
                        <a:spcBef>
                          <a:spcPts val="0"/>
                        </a:spcBef>
                        <a:spcAft>
                          <a:spcPts val="0"/>
                        </a:spcAft>
                        <a:buNone/>
                      </a:pPr>
                      <a:r>
                        <a:rPr lang="en" sz="900">
                          <a:solidFill>
                            <a:schemeClr val="lt1"/>
                          </a:solidFill>
                        </a:rPr>
                        <a:t>Ensure fast filter application.</a:t>
                      </a:r>
                      <a:endParaRPr sz="900">
                        <a:solidFill>
                          <a:schemeClr val="lt1"/>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grpSp>
        <p:nvGrpSpPr>
          <p:cNvPr id="2408" name="Google Shape;2408;p61"/>
          <p:cNvGrpSpPr/>
          <p:nvPr/>
        </p:nvGrpSpPr>
        <p:grpSpPr>
          <a:xfrm>
            <a:off x="-132725" y="445025"/>
            <a:ext cx="8499425" cy="681300"/>
            <a:chOff x="-132725" y="445025"/>
            <a:chExt cx="8499425" cy="681300"/>
          </a:xfrm>
        </p:grpSpPr>
        <p:sp>
          <p:nvSpPr>
            <p:cNvPr id="2409" name="Google Shape;2409;p6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Backlog</a:t>
            </a:r>
            <a:endParaRPr/>
          </a:p>
        </p:txBody>
      </p:sp>
      <p:pic>
        <p:nvPicPr>
          <p:cNvPr id="2412" name="Google Shape;2412;p61"/>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13" name="Google Shape;2413;p61"/>
          <p:cNvGraphicFramePr/>
          <p:nvPr/>
        </p:nvGraphicFramePr>
        <p:xfrm>
          <a:off x="556125" y="1341750"/>
          <a:ext cx="3000000" cy="3000000"/>
        </p:xfrm>
        <a:graphic>
          <a:graphicData uri="http://schemas.openxmlformats.org/drawingml/2006/table">
            <a:tbl>
              <a:tblPr>
                <a:noFill/>
                <a:tableStyleId>{146EB895-1248-48E0-B487-1902B60F0289}</a:tableStyleId>
              </a:tblPr>
              <a:tblGrid>
                <a:gridCol w="1998275"/>
                <a:gridCol w="1998275"/>
                <a:gridCol w="2897400"/>
                <a:gridCol w="1099150"/>
              </a:tblGrid>
              <a:tr h="381000">
                <a:tc>
                  <a:txBody>
                    <a:bodyPr/>
                    <a:lstStyle/>
                    <a:p>
                      <a:pPr indent="0" lvl="0" marL="0" rtl="0" algn="l">
                        <a:lnSpc>
                          <a:spcPct val="115000"/>
                        </a:lnSpc>
                        <a:spcBef>
                          <a:spcPts val="0"/>
                        </a:spcBef>
                        <a:spcAft>
                          <a:spcPts val="0"/>
                        </a:spcAft>
                        <a:buNone/>
                      </a:pPr>
                      <a:r>
                        <a:rPr lang="en" sz="900">
                          <a:solidFill>
                            <a:schemeClr val="lt1"/>
                          </a:solidFill>
                        </a:rPr>
                        <a:t>User Story / Task</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Description</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Acceptance Criteria</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Story Points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solidFill>
                            <a:schemeClr val="lt1"/>
                          </a:solidFill>
                        </a:rPr>
                        <a:t>User Story</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user, I want to input stock symbols of interest so I can receive relevant news articles.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 Users can search and input stock symbols.</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 Stock symbols stored and shown on dashboard.</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5 Points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solidFill>
                            <a:schemeClr val="lt1"/>
                          </a:solidFill>
                        </a:rPr>
                        <a:t>User Story</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user, I want to see a list of news articles related to stock symbols I've selected.</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 Articles are filtered by stock symbols.</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 News displayed in chronological order.</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8 </a:t>
                      </a:r>
                      <a:r>
                        <a:rPr lang="en" sz="900">
                          <a:solidFill>
                            <a:schemeClr val="lt1"/>
                          </a:solidFill>
                        </a:rPr>
                        <a:t>Points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solidFill>
                            <a:schemeClr val="lt1"/>
                          </a:solidFill>
                        </a:rPr>
                        <a:t>User Story</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user, I want to filter news articles by relevance to my stock symbols so that I can focus on the most important articles.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 News ranked by relevance to stock symbols.</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 Filter option for relevant articles only.</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5 </a:t>
                      </a:r>
                      <a:r>
                        <a:rPr lang="en" sz="900">
                          <a:solidFill>
                            <a:schemeClr val="lt1"/>
                          </a:solidFill>
                        </a:rPr>
                        <a:t>Points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solidFill>
                            <a:schemeClr val="lt1"/>
                          </a:solidFill>
                        </a:rPr>
                        <a:t>Technical Task</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Set up backend infrastructure for news aggregation and stock symbol search.</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 API fetches news from 3 sources.</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 Backend handles stock searches and storage.</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8 </a:t>
                      </a:r>
                      <a:r>
                        <a:rPr lang="en" sz="900">
                          <a:solidFill>
                            <a:schemeClr val="lt1"/>
                          </a:solidFill>
                        </a:rPr>
                        <a:t>Points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solidFill>
                            <a:schemeClr val="lt1"/>
                          </a:solidFill>
                        </a:rPr>
                        <a:t>Technical Task</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Establish database structure for user profiles, stock symbols, and news articles.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 Create tables for users, symbols, articles.</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 Ensure user-stock preferences are linked.</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5 </a:t>
                      </a:r>
                      <a:r>
                        <a:rPr lang="en" sz="900">
                          <a:solidFill>
                            <a:schemeClr val="lt1"/>
                          </a:solidFill>
                        </a:rPr>
                        <a:t>Points</a:t>
                      </a:r>
                      <a:endParaRPr sz="900">
                        <a:solidFill>
                          <a:schemeClr val="lt1"/>
                        </a:solidFill>
                      </a:endParaRPr>
                    </a:p>
                  </a:txBody>
                  <a:tcPr marT="19050" marB="19050" marR="28575" marL="28575" anchor="b">
                    <a:lnL cap="flat" cmpd="sng" w="5300">
                      <a:solidFill>
                        <a:srgbClr val="9E9E9E"/>
                      </a:solidFill>
                      <a:prstDash val="solid"/>
                      <a:round/>
                      <a:headEnd len="sm" w="sm" type="none"/>
                      <a:tailEnd len="sm" w="sm" type="none"/>
                    </a:lnL>
                    <a:lnR cap="flat" cmpd="sng" w="5300">
                      <a:solidFill>
                        <a:srgbClr val="9E9E9E"/>
                      </a:solidFill>
                      <a:prstDash val="solid"/>
                      <a:round/>
                      <a:headEnd len="sm" w="sm" type="none"/>
                      <a:tailEnd len="sm" w="sm" type="none"/>
                    </a:lnR>
                    <a:lnT cap="flat" cmpd="sng" w="5300">
                      <a:solidFill>
                        <a:srgbClr val="9E9E9E"/>
                      </a:solidFill>
                      <a:prstDash val="solid"/>
                      <a:round/>
                      <a:headEnd len="sm" w="sm" type="none"/>
                      <a:tailEnd len="sm" w="sm" type="none"/>
                    </a:lnT>
                    <a:lnB cap="flat" cmpd="sng" w="5300">
                      <a:solidFill>
                        <a:srgbClr val="9E9E9E"/>
                      </a:solidFill>
                      <a:prstDash val="solid"/>
                      <a:round/>
                      <a:headEnd len="sm" w="sm" type="none"/>
                      <a:tailEnd len="sm" w="sm" type="none"/>
                    </a:lnB>
                  </a:tcPr>
                </a:tc>
              </a:tr>
            </a:tbl>
          </a:graphicData>
        </a:graphic>
      </p:graphicFrame>
      <p:sp>
        <p:nvSpPr>
          <p:cNvPr id="2414" name="Google Shape;2414;p61"/>
          <p:cNvSpPr txBox="1"/>
          <p:nvPr/>
        </p:nvSpPr>
        <p:spPr>
          <a:xfrm>
            <a:off x="6781800" y="4494875"/>
            <a:ext cx="18369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Total  31 Points</a:t>
            </a:r>
            <a:endParaRPr sz="11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grpSp>
        <p:nvGrpSpPr>
          <p:cNvPr id="2419" name="Google Shape;2419;p62"/>
          <p:cNvGrpSpPr/>
          <p:nvPr/>
        </p:nvGrpSpPr>
        <p:grpSpPr>
          <a:xfrm>
            <a:off x="-132725" y="445025"/>
            <a:ext cx="8499425" cy="681300"/>
            <a:chOff x="-132725" y="445025"/>
            <a:chExt cx="8499425" cy="681300"/>
          </a:xfrm>
        </p:grpSpPr>
        <p:sp>
          <p:nvSpPr>
            <p:cNvPr id="2420" name="Google Shape;2420;p6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23" name="Google Shape;2423;p62"/>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24" name="Google Shape;2424;p62"/>
          <p:cNvGraphicFramePr/>
          <p:nvPr/>
        </p:nvGraphicFramePr>
        <p:xfrm>
          <a:off x="952500" y="1428750"/>
          <a:ext cx="3000000" cy="3000000"/>
        </p:xfrm>
        <a:graphic>
          <a:graphicData uri="http://schemas.openxmlformats.org/drawingml/2006/table">
            <a:tbl>
              <a:tblPr>
                <a:noFill/>
                <a:tableStyleId>{146EB895-1248-48E0-B487-1902B60F0289}</a:tableStyleId>
              </a:tblPr>
              <a:tblGrid>
                <a:gridCol w="1206500"/>
                <a:gridCol w="1206500"/>
                <a:gridCol w="1206500"/>
                <a:gridCol w="1206500"/>
                <a:gridCol w="1206500"/>
                <a:gridCol w="1206500"/>
              </a:tblGrid>
              <a:tr h="381000">
                <a:tc>
                  <a:txBody>
                    <a:bodyPr/>
                    <a:lstStyle/>
                    <a:p>
                      <a:pPr indent="0" lvl="0" marL="0" rtl="0" algn="ctr">
                        <a:lnSpc>
                          <a:spcPct val="115000"/>
                        </a:lnSpc>
                        <a:spcBef>
                          <a:spcPts val="0"/>
                        </a:spcBef>
                        <a:spcAft>
                          <a:spcPts val="0"/>
                        </a:spcAft>
                        <a:buNone/>
                      </a:pPr>
                      <a:r>
                        <a:rPr b="1" lang="en" sz="1000">
                          <a:solidFill>
                            <a:schemeClr val="lt1"/>
                          </a:solidFill>
                        </a:rPr>
                        <a:t>Test Case ID</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Story/Task</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Test Case Description</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Expected Result</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Actual Result</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Pass/Fail</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TC-1.1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users can input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symbols can be entered.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symbols entered successfully.</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TC-1.2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system shows suggestions as users type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suggestions appear as user types.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Suggestions displayed for relevant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TC-1.3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stock symbols are stored and displayed on the dashboard.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symbols are visible on the dashboard.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symbols displayed correctly.</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TC-2.1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news articles are filtered by selected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Articles are filtered by selected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Articles not filtered properly.</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TC-2.2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articles are displayed in chronological order.</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News articles appear in chronological order.</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Chronological order not working.</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grpSp>
        <p:nvGrpSpPr>
          <p:cNvPr id="2429" name="Google Shape;2429;p63"/>
          <p:cNvGrpSpPr/>
          <p:nvPr/>
        </p:nvGrpSpPr>
        <p:grpSpPr>
          <a:xfrm>
            <a:off x="-132725" y="445025"/>
            <a:ext cx="8499425" cy="681300"/>
            <a:chOff x="-132725" y="445025"/>
            <a:chExt cx="8499425" cy="681300"/>
          </a:xfrm>
        </p:grpSpPr>
        <p:sp>
          <p:nvSpPr>
            <p:cNvPr id="2430" name="Google Shape;2430;p6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33" name="Google Shape;2433;p63"/>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34" name="Google Shape;2434;p63"/>
          <p:cNvGraphicFramePr/>
          <p:nvPr/>
        </p:nvGraphicFramePr>
        <p:xfrm>
          <a:off x="952500" y="1428750"/>
          <a:ext cx="3000000" cy="3000000"/>
        </p:xfrm>
        <a:graphic>
          <a:graphicData uri="http://schemas.openxmlformats.org/drawingml/2006/table">
            <a:tbl>
              <a:tblPr>
                <a:noFill/>
                <a:tableStyleId>{146EB895-1248-48E0-B487-1902B60F0289}</a:tableStyleId>
              </a:tblPr>
              <a:tblGrid>
                <a:gridCol w="1206500"/>
                <a:gridCol w="1206500"/>
                <a:gridCol w="1206500"/>
                <a:gridCol w="1206500"/>
                <a:gridCol w="1206500"/>
                <a:gridCol w="1206500"/>
              </a:tblGrid>
              <a:tr h="381000">
                <a:tc>
                  <a:txBody>
                    <a:bodyPr/>
                    <a:lstStyle/>
                    <a:p>
                      <a:pPr indent="0" lvl="0" marL="0" rtl="0" algn="ctr">
                        <a:lnSpc>
                          <a:spcPct val="115000"/>
                        </a:lnSpc>
                        <a:spcBef>
                          <a:spcPts val="0"/>
                        </a:spcBef>
                        <a:spcAft>
                          <a:spcPts val="0"/>
                        </a:spcAft>
                        <a:buNone/>
                      </a:pPr>
                      <a:r>
                        <a:rPr b="1" lang="en" sz="1000">
                          <a:solidFill>
                            <a:schemeClr val="lt1"/>
                          </a:solidFill>
                        </a:rPr>
                        <a:t>Test Case ID</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Story/Task</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Test Case Description</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Expected Result</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Actual Result</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Pass/Fail</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TC-3.1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news articles are ranked based on relevance to stock symbols.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Articles are ranked based on relevance.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Ranking algorithm needs optimization.</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TC-3.2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User Story 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the relevance filter displays only relevant articles.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Only relevant articles are displayed.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Irrelevant articles also displayed.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TC-4.1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Technical Task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API fetches news from all 3 sources.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News fetched from all 3 sources.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API failed to fetch from one source.</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TC-4.2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Technical Task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backend stores and retrieves stock symbol data.</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symbol data stored and retrieved correctly.</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data stored and retrieved successfully.</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TC-5.1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Technical Task 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Verify tables for user profiles, stock symbols, and articles are created.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Tables for users, symbols, articles created.</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Tables created successfully.</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Pass</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grpSp>
        <p:nvGrpSpPr>
          <p:cNvPr id="2439" name="Google Shape;2439;p64"/>
          <p:cNvGrpSpPr/>
          <p:nvPr/>
        </p:nvGrpSpPr>
        <p:grpSpPr>
          <a:xfrm>
            <a:off x="-132725" y="445025"/>
            <a:ext cx="8499425" cy="681300"/>
            <a:chOff x="-132725" y="445025"/>
            <a:chExt cx="8499425" cy="681300"/>
          </a:xfrm>
        </p:grpSpPr>
        <p:sp>
          <p:nvSpPr>
            <p:cNvPr id="2440" name="Google Shape;2440;p6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Completed</a:t>
            </a:r>
            <a:endParaRPr/>
          </a:p>
        </p:txBody>
      </p:sp>
      <p:pic>
        <p:nvPicPr>
          <p:cNvPr id="2443" name="Google Shape;2443;p6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44" name="Google Shape;2444;p64"/>
          <p:cNvGraphicFramePr/>
          <p:nvPr/>
        </p:nvGraphicFramePr>
        <p:xfrm>
          <a:off x="952500" y="1428750"/>
          <a:ext cx="3000000" cy="3000000"/>
        </p:xfrm>
        <a:graphic>
          <a:graphicData uri="http://schemas.openxmlformats.org/drawingml/2006/table">
            <a:tbl>
              <a:tblPr>
                <a:noFill/>
                <a:tableStyleId>{146EB895-1248-48E0-B487-1902B60F0289}</a:tableStyleId>
              </a:tblPr>
              <a:tblGrid>
                <a:gridCol w="1985575"/>
                <a:gridCol w="5253425"/>
              </a:tblGrid>
              <a:tr h="381000">
                <a:tc>
                  <a:txBody>
                    <a:bodyPr/>
                    <a:lstStyle/>
                    <a:p>
                      <a:pPr indent="0" lvl="0" marL="0" rtl="0" algn="ctr">
                        <a:lnSpc>
                          <a:spcPct val="115000"/>
                        </a:lnSpc>
                        <a:spcBef>
                          <a:spcPts val="0"/>
                        </a:spcBef>
                        <a:spcAft>
                          <a:spcPts val="0"/>
                        </a:spcAft>
                        <a:buNone/>
                      </a:pPr>
                      <a:r>
                        <a:rPr b="1" lang="en" sz="1000">
                          <a:solidFill>
                            <a:schemeClr val="lt1"/>
                          </a:solidFill>
                        </a:rPr>
                        <a:t>Completed Stories/Tasks</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rPr>
                        <a:t>Description</a:t>
                      </a:r>
                      <a:endParaRPr b="1"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User Story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Stock symbol input, suggestions, and display functionalities are completed.</a:t>
                      </a:r>
                      <a:endParaRPr sz="1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User Story 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News articles filtered by stock symbols and displayed in chronological order are completed.</a:t>
                      </a:r>
                      <a:endParaRPr sz="1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User Story 3</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Relevance-based filtering of news articles is completed.</a:t>
                      </a:r>
                      <a:endParaRPr sz="1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Technical Task 1</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Backend infrastructure for news aggregation from 3 sources is set up and functional.</a:t>
                      </a:r>
                      <a:endParaRPr sz="1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rPr>
                        <a:t>Technical Task 2</a:t>
                      </a:r>
                      <a:endParaRPr sz="1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Database structure for users, stock symbols, and articles is established, and relationships are working correctly.</a:t>
                      </a:r>
                      <a:endParaRPr sz="1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grpSp>
        <p:nvGrpSpPr>
          <p:cNvPr id="2449" name="Google Shape;2449;p65"/>
          <p:cNvGrpSpPr/>
          <p:nvPr/>
        </p:nvGrpSpPr>
        <p:grpSpPr>
          <a:xfrm>
            <a:off x="-132725" y="445025"/>
            <a:ext cx="8499425" cy="681300"/>
            <a:chOff x="-132725" y="445025"/>
            <a:chExt cx="8499425" cy="681300"/>
          </a:xfrm>
        </p:grpSpPr>
        <p:sp>
          <p:nvSpPr>
            <p:cNvPr id="2450" name="Google Shape;2450;p6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 - This Sprint</a:t>
            </a:r>
            <a:endParaRPr/>
          </a:p>
        </p:txBody>
      </p:sp>
      <p:pic>
        <p:nvPicPr>
          <p:cNvPr id="2453" name="Google Shape;2453;p65"/>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54" name="Google Shape;2454;p65"/>
          <p:cNvSpPr txBox="1"/>
          <p:nvPr/>
        </p:nvSpPr>
        <p:spPr>
          <a:xfrm>
            <a:off x="824475" y="1892675"/>
            <a:ext cx="694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solidFill>
                  <a:schemeClr val="lt1"/>
                </a:solidFill>
                <a:latin typeface="Exo ExtraBold"/>
                <a:ea typeface="Exo ExtraBold"/>
                <a:cs typeface="Exo ExtraBold"/>
                <a:sym typeface="Exo ExtraBold"/>
              </a:rPr>
              <a:t>Total Story Points Completed: 31 points</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grpSp>
        <p:nvGrpSpPr>
          <p:cNvPr id="2459" name="Google Shape;2459;p66"/>
          <p:cNvGrpSpPr/>
          <p:nvPr/>
        </p:nvGrpSpPr>
        <p:grpSpPr>
          <a:xfrm>
            <a:off x="-132725" y="445025"/>
            <a:ext cx="8499425" cy="681300"/>
            <a:chOff x="-132725" y="445025"/>
            <a:chExt cx="8499425" cy="681300"/>
          </a:xfrm>
        </p:grpSpPr>
        <p:sp>
          <p:nvSpPr>
            <p:cNvPr id="2460" name="Google Shape;2460;p6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a:t>
            </a:r>
            <a:endParaRPr/>
          </a:p>
        </p:txBody>
      </p:sp>
      <p:pic>
        <p:nvPicPr>
          <p:cNvPr id="2463" name="Google Shape;2463;p6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464" name="Google Shape;2464;p66"/>
          <p:cNvPicPr preferRelativeResize="0"/>
          <p:nvPr/>
        </p:nvPicPr>
        <p:blipFill>
          <a:blip r:embed="rId4">
            <a:alphaModFix/>
          </a:blip>
          <a:stretch>
            <a:fillRect/>
          </a:stretch>
        </p:blipFill>
        <p:spPr>
          <a:xfrm>
            <a:off x="1549225" y="1278725"/>
            <a:ext cx="6222949" cy="37123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grpSp>
        <p:nvGrpSpPr>
          <p:cNvPr id="2469" name="Google Shape;2469;p67"/>
          <p:cNvGrpSpPr/>
          <p:nvPr/>
        </p:nvGrpSpPr>
        <p:grpSpPr>
          <a:xfrm>
            <a:off x="-132725" y="445025"/>
            <a:ext cx="8499425" cy="681300"/>
            <a:chOff x="-132725" y="445025"/>
            <a:chExt cx="8499425" cy="681300"/>
          </a:xfrm>
        </p:grpSpPr>
        <p:sp>
          <p:nvSpPr>
            <p:cNvPr id="2470" name="Google Shape;2470;p6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pic>
        <p:nvPicPr>
          <p:cNvPr id="2473" name="Google Shape;2473;p67"/>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74" name="Google Shape;2474;p67"/>
          <p:cNvSpPr txBox="1"/>
          <p:nvPr/>
        </p:nvSpPr>
        <p:spPr>
          <a:xfrm>
            <a:off x="824475" y="1892675"/>
            <a:ext cx="6947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Char char="●"/>
            </a:pPr>
            <a:r>
              <a:rPr b="1" lang="en" sz="1600">
                <a:solidFill>
                  <a:schemeClr val="lt1"/>
                </a:solidFill>
              </a:rPr>
              <a:t>Story Points Committed</a:t>
            </a:r>
            <a:r>
              <a:rPr lang="en" sz="1600">
                <a:solidFill>
                  <a:schemeClr val="lt1"/>
                </a:solidFill>
              </a:rPr>
              <a:t>: 31 points</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Story Points Completed</a:t>
            </a:r>
            <a:r>
              <a:rPr lang="en" sz="1600">
                <a:solidFill>
                  <a:schemeClr val="lt1"/>
                </a:solidFill>
              </a:rPr>
              <a:t>: 31 points</a:t>
            </a:r>
            <a:endParaRPr sz="1600">
              <a:solidFill>
                <a:schemeClr val="lt1"/>
              </a:solidFill>
            </a:endParaRPr>
          </a:p>
          <a:p>
            <a:pPr indent="-330200" lvl="0" marL="457200" rtl="0" algn="l">
              <a:spcBef>
                <a:spcPts val="0"/>
              </a:spcBef>
              <a:spcAft>
                <a:spcPts val="0"/>
              </a:spcAft>
              <a:buClr>
                <a:schemeClr val="lt1"/>
              </a:buClr>
              <a:buSzPts val="1600"/>
              <a:buChar char="●"/>
            </a:pPr>
            <a:r>
              <a:rPr b="1" lang="en" sz="1600">
                <a:solidFill>
                  <a:schemeClr val="lt1"/>
                </a:solidFill>
              </a:rPr>
              <a:t>Completed/Committed Ratio</a:t>
            </a:r>
            <a:r>
              <a:rPr lang="en" sz="1600">
                <a:solidFill>
                  <a:schemeClr val="lt1"/>
                </a:solidFill>
              </a:rPr>
              <a:t>: 100%</a:t>
            </a:r>
            <a:endParaRPr i="1" sz="4000">
              <a:solidFill>
                <a:schemeClr val="lt1"/>
              </a:solidFill>
              <a:latin typeface="Exo ExtraBold"/>
              <a:ea typeface="Exo ExtraBold"/>
              <a:cs typeface="Exo ExtraBold"/>
              <a:sym typeface="Exo Extra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grpSp>
        <p:nvGrpSpPr>
          <p:cNvPr id="2479" name="Google Shape;2479;p68"/>
          <p:cNvGrpSpPr/>
          <p:nvPr/>
        </p:nvGrpSpPr>
        <p:grpSpPr>
          <a:xfrm>
            <a:off x="-132725" y="451662"/>
            <a:ext cx="8499425" cy="681300"/>
            <a:chOff x="-132725" y="451662"/>
            <a:chExt cx="8499425" cy="681300"/>
          </a:xfrm>
        </p:grpSpPr>
        <p:sp>
          <p:nvSpPr>
            <p:cNvPr id="2480" name="Google Shape;2480;p68"/>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8"/>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2" name="Google Shape;2482;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2483" name="Google Shape;2483;p68"/>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484" name="Google Shape;2484;p68"/>
          <p:cNvSpPr/>
          <p:nvPr/>
        </p:nvSpPr>
        <p:spPr>
          <a:xfrm>
            <a:off x="8686425" y="579250"/>
            <a:ext cx="309400" cy="3287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485" name="Google Shape;2485;p68"/>
          <p:cNvPicPr preferRelativeResize="0"/>
          <p:nvPr/>
        </p:nvPicPr>
        <p:blipFill>
          <a:blip r:embed="rId4">
            <a:alphaModFix/>
          </a:blip>
          <a:stretch>
            <a:fillRect/>
          </a:stretch>
        </p:blipFill>
        <p:spPr>
          <a:xfrm>
            <a:off x="1290441" y="1285362"/>
            <a:ext cx="6587980" cy="37057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grpSp>
        <p:nvGrpSpPr>
          <p:cNvPr id="2490" name="Google Shape;2490;p69"/>
          <p:cNvGrpSpPr/>
          <p:nvPr/>
        </p:nvGrpSpPr>
        <p:grpSpPr>
          <a:xfrm>
            <a:off x="-132725" y="445025"/>
            <a:ext cx="8499425" cy="681300"/>
            <a:chOff x="-132725" y="445025"/>
            <a:chExt cx="8499425" cy="681300"/>
          </a:xfrm>
        </p:grpSpPr>
        <p:sp>
          <p:nvSpPr>
            <p:cNvPr id="2491" name="Google Shape;2491;p6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3" name="Google Shape;2493;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pic>
        <p:nvPicPr>
          <p:cNvPr id="2494" name="Google Shape;2494;p69"/>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95" name="Google Shape;2495;p69"/>
          <p:cNvGraphicFramePr/>
          <p:nvPr/>
        </p:nvGraphicFramePr>
        <p:xfrm>
          <a:off x="333750" y="1428750"/>
          <a:ext cx="3000000" cy="3000000"/>
        </p:xfrm>
        <a:graphic>
          <a:graphicData uri="http://schemas.openxmlformats.org/drawingml/2006/table">
            <a:tbl>
              <a:tblPr>
                <a:noFill/>
                <a:tableStyleId>{146EB895-1248-48E0-B487-1902B60F0289}</a:tableStyleId>
              </a:tblPr>
              <a:tblGrid>
                <a:gridCol w="497100"/>
                <a:gridCol w="758125"/>
                <a:gridCol w="1299575"/>
                <a:gridCol w="3329900"/>
                <a:gridCol w="2691800"/>
              </a:tblGrid>
              <a:tr h="449325">
                <a:tc>
                  <a:txBody>
                    <a:bodyPr/>
                    <a:lstStyle/>
                    <a:p>
                      <a:pPr indent="0" lvl="0" marL="0" rtl="0" algn="l">
                        <a:spcBef>
                          <a:spcPts val="0"/>
                        </a:spcBef>
                        <a:spcAft>
                          <a:spcPts val="0"/>
                        </a:spcAft>
                        <a:buNone/>
                      </a:pPr>
                      <a:r>
                        <a:rPr lang="en" sz="900">
                          <a:solidFill>
                            <a:schemeClr val="lt1"/>
                          </a:solidFill>
                        </a:rPr>
                        <a:t>Sno</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 /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Description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Story Points</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6</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log in securely so that I can access personalized sentiment analysis.</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8 points</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7</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each news article to display a sentiment rating so that I can gauge its emotional tone (positive, negative, neutral).</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13</a:t>
                      </a:r>
                      <a:r>
                        <a:rPr lang="en" sz="900">
                          <a:solidFill>
                            <a:schemeClr val="lt1"/>
                          </a:solidFill>
                        </a:rPr>
                        <a:t> points</a:t>
                      </a:r>
                      <a:endParaRPr sz="900">
                        <a:solidFill>
                          <a:schemeClr val="lt1"/>
                        </a:solidFill>
                      </a:endParaRPr>
                    </a:p>
                    <a:p>
                      <a:pPr indent="0" lvl="0" marL="0" rtl="0" algn="l">
                        <a:spcBef>
                          <a:spcPts val="0"/>
                        </a:spcBef>
                        <a:spcAft>
                          <a:spcPts val="0"/>
                        </a:spcAft>
                        <a:buNone/>
                      </a:pPr>
                      <a:r>
                        <a:t/>
                      </a:r>
                      <a:endParaRPr sz="900">
                        <a:solidFill>
                          <a:schemeClr val="lt1"/>
                        </a:solidFill>
                      </a:endParaRPr>
                    </a:p>
                  </a:txBody>
                  <a:tcPr marT="91425" marB="91425" marR="91425" marL="91425"/>
                </a:tc>
              </a:tr>
              <a:tr h="700875">
                <a:tc>
                  <a:txBody>
                    <a:bodyPr/>
                    <a:lstStyle/>
                    <a:p>
                      <a:pPr indent="0" lvl="0" marL="0" rtl="0" algn="l">
                        <a:spcBef>
                          <a:spcPts val="0"/>
                        </a:spcBef>
                        <a:spcAft>
                          <a:spcPts val="0"/>
                        </a:spcAft>
                        <a:buNone/>
                      </a:pPr>
                      <a:r>
                        <a:rPr lang="en" sz="900">
                          <a:solidFill>
                            <a:schemeClr val="lt1"/>
                          </a:solidFill>
                        </a:rPr>
                        <a:t>8</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As a user, I want to filter news articles by sentiment so that I can focus on specific sentiment types (e.g., only positive news).</a:t>
                      </a:r>
                      <a:endParaRPr sz="9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5</a:t>
                      </a:r>
                      <a:r>
                        <a:rPr lang="en" sz="900">
                          <a:solidFill>
                            <a:schemeClr val="lt1"/>
                          </a:solidFill>
                        </a:rPr>
                        <a:t> points</a:t>
                      </a:r>
                      <a:endParaRPr sz="900">
                        <a:solidFill>
                          <a:schemeClr val="lt1"/>
                        </a:solidFill>
                      </a:endParaRPr>
                    </a:p>
                    <a:p>
                      <a:pPr indent="0" lvl="0" marL="0" rtl="0" algn="l">
                        <a:spcBef>
                          <a:spcPts val="0"/>
                        </a:spcBef>
                        <a:spcAft>
                          <a:spcPts val="0"/>
                        </a:spcAft>
                        <a:buNone/>
                      </a:pPr>
                      <a:r>
                        <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9</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Integrate AI sentiment analysis engine for news articles.</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8 points</a:t>
                      </a:r>
                      <a:endParaRPr sz="900">
                        <a:solidFill>
                          <a:schemeClr val="lt1"/>
                        </a:solidFill>
                      </a:endParaRPr>
                    </a:p>
                    <a:p>
                      <a:pPr indent="0" lvl="0" marL="0" rtl="0" algn="l">
                        <a:spcBef>
                          <a:spcPts val="0"/>
                        </a:spcBef>
                        <a:spcAft>
                          <a:spcPts val="0"/>
                        </a:spcAft>
                        <a:buNone/>
                      </a:pPr>
                      <a:r>
                        <a:t/>
                      </a:r>
                      <a:endParaRPr sz="900">
                        <a:solidFill>
                          <a:schemeClr val="lt1"/>
                        </a:solidFill>
                      </a:endParaRPr>
                    </a:p>
                  </a:txBody>
                  <a:tcPr marT="91425" marB="91425" marR="91425" marL="91425">
                    <a:lnB cap="flat" cmpd="sng" w="9525">
                      <a:solidFill>
                        <a:srgbClr val="9E9E9E"/>
                      </a:solidFill>
                      <a:prstDash val="solid"/>
                      <a:round/>
                      <a:headEnd len="sm" w="sm" type="none"/>
                      <a:tailEnd len="sm" w="sm" type="none"/>
                    </a:lnB>
                  </a:tcPr>
                </a:tc>
              </a:tr>
              <a:tr h="539125">
                <a:tc>
                  <a:txBody>
                    <a:bodyPr/>
                    <a:lstStyle/>
                    <a:p>
                      <a:pPr indent="0" lvl="0" marL="0" rtl="0" algn="l">
                        <a:spcBef>
                          <a:spcPts val="0"/>
                        </a:spcBef>
                        <a:spcAft>
                          <a:spcPts val="0"/>
                        </a:spcAft>
                        <a:buNone/>
                      </a:pPr>
                      <a:r>
                        <a:rPr lang="en" sz="900">
                          <a:solidFill>
                            <a:schemeClr val="lt1"/>
                          </a:solidFill>
                        </a:rPr>
                        <a:t>10</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rPr>
                        <a:t>Develop user authentication system (login and OAuth).</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13</a:t>
                      </a:r>
                      <a:r>
                        <a:rPr lang="en" sz="900">
                          <a:solidFill>
                            <a:schemeClr val="lt1"/>
                          </a:solidFill>
                        </a:rPr>
                        <a:t> points</a:t>
                      </a:r>
                      <a:endParaRPr sz="900">
                        <a:solidFill>
                          <a:schemeClr val="lt1"/>
                        </a:solidFill>
                      </a:endParaRPr>
                    </a:p>
                    <a:p>
                      <a:pPr indent="0" lvl="0" marL="0" rtl="0" algn="l">
                        <a:spcBef>
                          <a:spcPts val="0"/>
                        </a:spcBef>
                        <a:spcAft>
                          <a:spcPts val="0"/>
                        </a:spcAft>
                        <a:buNone/>
                      </a:pPr>
                      <a:r>
                        <a:t/>
                      </a:r>
                      <a:endParaRPr sz="9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grpSp>
        <p:nvGrpSpPr>
          <p:cNvPr id="2083" name="Google Shape;2083;p34"/>
          <p:cNvGrpSpPr/>
          <p:nvPr/>
        </p:nvGrpSpPr>
        <p:grpSpPr>
          <a:xfrm>
            <a:off x="-132725" y="445025"/>
            <a:ext cx="8499425" cy="681300"/>
            <a:chOff x="-132725" y="445025"/>
            <a:chExt cx="8499425" cy="681300"/>
          </a:xfrm>
        </p:grpSpPr>
        <p:sp>
          <p:nvSpPr>
            <p:cNvPr id="2084" name="Google Shape;2084;p3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34"/>
          <p:cNvSpPr txBox="1"/>
          <p:nvPr>
            <p:ph idx="1" type="subTitle"/>
          </p:nvPr>
        </p:nvSpPr>
        <p:spPr>
          <a:xfrm>
            <a:off x="7200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Sandhya Reddy Kallem</a:t>
            </a:r>
            <a:endParaRPr sz="1500"/>
          </a:p>
        </p:txBody>
      </p:sp>
      <p:sp>
        <p:nvSpPr>
          <p:cNvPr id="2087" name="Google Shape;2087;p34"/>
          <p:cNvSpPr txBox="1"/>
          <p:nvPr>
            <p:ph idx="5" type="subTitle"/>
          </p:nvPr>
        </p:nvSpPr>
        <p:spPr>
          <a:xfrm>
            <a:off x="3403800" y="32943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Dhruv Maheshbhai Ranpariya</a:t>
            </a:r>
            <a:endParaRPr sz="1500"/>
          </a:p>
        </p:txBody>
      </p:sp>
      <p:sp>
        <p:nvSpPr>
          <p:cNvPr id="2088" name="Google Shape;2088;p34"/>
          <p:cNvSpPr txBox="1"/>
          <p:nvPr>
            <p:ph idx="6" type="subTitle"/>
          </p:nvPr>
        </p:nvSpPr>
        <p:spPr>
          <a:xfrm>
            <a:off x="60876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Yashwanth Thalla</a:t>
            </a:r>
            <a:endParaRPr sz="1500"/>
          </a:p>
        </p:txBody>
      </p:sp>
      <p:sp>
        <p:nvSpPr>
          <p:cNvPr id="2089" name="Google Shape;208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90" name="Google Shape;2090;p34"/>
          <p:cNvSpPr txBox="1"/>
          <p:nvPr>
            <p:ph idx="2" type="subTitle"/>
          </p:nvPr>
        </p:nvSpPr>
        <p:spPr>
          <a:xfrm>
            <a:off x="7200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91" name="Google Shape;2091;p34"/>
          <p:cNvSpPr txBox="1"/>
          <p:nvPr>
            <p:ph idx="3" type="subTitle"/>
          </p:nvPr>
        </p:nvSpPr>
        <p:spPr>
          <a:xfrm>
            <a:off x="3403800" y="37442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92" name="Google Shape;2092;p34"/>
          <p:cNvSpPr txBox="1"/>
          <p:nvPr>
            <p:ph idx="4" type="subTitle"/>
          </p:nvPr>
        </p:nvSpPr>
        <p:spPr>
          <a:xfrm>
            <a:off x="60876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pic>
        <p:nvPicPr>
          <p:cNvPr id="2093" name="Google Shape;2093;p34"/>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94" name="Google Shape;2094;p34"/>
          <p:cNvPicPr preferRelativeResize="0"/>
          <p:nvPr/>
        </p:nvPicPr>
        <p:blipFill>
          <a:blip r:embed="rId4">
            <a:alphaModFix/>
          </a:blip>
          <a:stretch>
            <a:fillRect/>
          </a:stretch>
        </p:blipFill>
        <p:spPr>
          <a:xfrm>
            <a:off x="1116400" y="1633163"/>
            <a:ext cx="1326951" cy="1567236"/>
          </a:xfrm>
          <a:prstGeom prst="rect">
            <a:avLst/>
          </a:prstGeom>
          <a:noFill/>
          <a:ln>
            <a:noFill/>
          </a:ln>
        </p:spPr>
      </p:pic>
      <p:pic>
        <p:nvPicPr>
          <p:cNvPr id="2095" name="Google Shape;2095;p34"/>
          <p:cNvPicPr preferRelativeResize="0"/>
          <p:nvPr/>
        </p:nvPicPr>
        <p:blipFill rotWithShape="1">
          <a:blip r:embed="rId5">
            <a:alphaModFix/>
          </a:blip>
          <a:srcRect b="2865" l="0" r="0" t="2865"/>
          <a:stretch/>
        </p:blipFill>
        <p:spPr>
          <a:xfrm>
            <a:off x="6286625" y="1635488"/>
            <a:ext cx="1326950" cy="1567236"/>
          </a:xfrm>
          <a:prstGeom prst="rect">
            <a:avLst/>
          </a:prstGeom>
          <a:noFill/>
          <a:ln>
            <a:noFill/>
          </a:ln>
        </p:spPr>
      </p:pic>
      <p:pic>
        <p:nvPicPr>
          <p:cNvPr id="2096" name="Google Shape;2096;p34"/>
          <p:cNvPicPr preferRelativeResize="0"/>
          <p:nvPr/>
        </p:nvPicPr>
        <p:blipFill rotWithShape="1">
          <a:blip r:embed="rId6">
            <a:alphaModFix/>
          </a:blip>
          <a:srcRect b="5704" l="0" r="0" t="5713"/>
          <a:stretch/>
        </p:blipFill>
        <p:spPr>
          <a:xfrm>
            <a:off x="3654575" y="1693388"/>
            <a:ext cx="1326951" cy="15672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grpSp>
        <p:nvGrpSpPr>
          <p:cNvPr id="2500" name="Google Shape;2500;p70"/>
          <p:cNvGrpSpPr/>
          <p:nvPr/>
        </p:nvGrpSpPr>
        <p:grpSpPr>
          <a:xfrm>
            <a:off x="-132725" y="445025"/>
            <a:ext cx="8499425" cy="681300"/>
            <a:chOff x="-132725" y="445025"/>
            <a:chExt cx="8499425" cy="681300"/>
          </a:xfrm>
        </p:grpSpPr>
        <p:sp>
          <p:nvSpPr>
            <p:cNvPr id="2501" name="Google Shape;2501;p7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pic>
        <p:nvPicPr>
          <p:cNvPr id="2504" name="Google Shape;2504;p70"/>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505" name="Google Shape;2505;p70"/>
          <p:cNvGraphicFramePr/>
          <p:nvPr/>
        </p:nvGraphicFramePr>
        <p:xfrm>
          <a:off x="333750" y="1428750"/>
          <a:ext cx="3000000" cy="3000000"/>
        </p:xfrm>
        <a:graphic>
          <a:graphicData uri="http://schemas.openxmlformats.org/drawingml/2006/table">
            <a:tbl>
              <a:tblPr>
                <a:noFill/>
                <a:tableStyleId>{146EB895-1248-48E0-B487-1902B60F0289}</a:tableStyleId>
              </a:tblPr>
              <a:tblGrid>
                <a:gridCol w="497100"/>
                <a:gridCol w="758125"/>
                <a:gridCol w="1299575"/>
                <a:gridCol w="3329900"/>
                <a:gridCol w="2691800"/>
              </a:tblGrid>
              <a:tr h="449325">
                <a:tc>
                  <a:txBody>
                    <a:bodyPr/>
                    <a:lstStyle/>
                    <a:p>
                      <a:pPr indent="0" lvl="0" marL="0" rtl="0" algn="l">
                        <a:spcBef>
                          <a:spcPts val="0"/>
                        </a:spcBef>
                        <a:spcAft>
                          <a:spcPts val="0"/>
                        </a:spcAft>
                        <a:buNone/>
                      </a:pPr>
                      <a:r>
                        <a:rPr lang="en" sz="900">
                          <a:solidFill>
                            <a:schemeClr val="lt1"/>
                          </a:solidFill>
                        </a:rPr>
                        <a:t>Sno</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User Story /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Description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Story Points</a:t>
                      </a:r>
                      <a:endParaRPr sz="900">
                        <a:solidFill>
                          <a:schemeClr val="lt1"/>
                        </a:solidFill>
                      </a:endParaRPr>
                    </a:p>
                  </a:txBody>
                  <a:tcPr marT="91425" marB="91425" marR="91425" marL="91425"/>
                </a:tc>
              </a:tr>
              <a:tr h="539125">
                <a:tc>
                  <a:txBody>
                    <a:bodyPr/>
                    <a:lstStyle/>
                    <a:p>
                      <a:pPr indent="0" lvl="0" marL="0" rtl="0" algn="l">
                        <a:spcBef>
                          <a:spcPts val="0"/>
                        </a:spcBef>
                        <a:spcAft>
                          <a:spcPts val="0"/>
                        </a:spcAft>
                        <a:buNone/>
                      </a:pPr>
                      <a:r>
                        <a:rPr lang="en" sz="900">
                          <a:solidFill>
                            <a:schemeClr val="lt1"/>
                          </a:solidFill>
                        </a:rPr>
                        <a:t>11</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Sprint 2</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Technical Task</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Connect backend to sentiment analysis model.</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3 Points</a:t>
                      </a:r>
                      <a:endParaRPr sz="900">
                        <a:solidFill>
                          <a:schemeClr val="lt1"/>
                        </a:solidFill>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grpSp>
        <p:nvGrpSpPr>
          <p:cNvPr id="2510" name="Google Shape;2510;p71"/>
          <p:cNvGrpSpPr/>
          <p:nvPr/>
        </p:nvGrpSpPr>
        <p:grpSpPr>
          <a:xfrm>
            <a:off x="-132725" y="445025"/>
            <a:ext cx="8499425" cy="681300"/>
            <a:chOff x="-132725" y="445025"/>
            <a:chExt cx="8499425" cy="681300"/>
          </a:xfrm>
        </p:grpSpPr>
        <p:sp>
          <p:nvSpPr>
            <p:cNvPr id="2511" name="Google Shape;2511;p7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3" name="Google Shape;2513;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14" name="Google Shape;2514;p7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15" name="Google Shape;2515;p71"/>
          <p:cNvPicPr preferRelativeResize="0"/>
          <p:nvPr/>
        </p:nvPicPr>
        <p:blipFill>
          <a:blip r:embed="rId4">
            <a:alphaModFix/>
          </a:blip>
          <a:stretch>
            <a:fillRect/>
          </a:stretch>
        </p:blipFill>
        <p:spPr>
          <a:xfrm>
            <a:off x="954875" y="1126325"/>
            <a:ext cx="7587768" cy="3712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grpSp>
        <p:nvGrpSpPr>
          <p:cNvPr id="2520" name="Google Shape;2520;p72"/>
          <p:cNvGrpSpPr/>
          <p:nvPr/>
        </p:nvGrpSpPr>
        <p:grpSpPr>
          <a:xfrm>
            <a:off x="-132725" y="445025"/>
            <a:ext cx="8499425" cy="681300"/>
            <a:chOff x="-132725" y="445025"/>
            <a:chExt cx="8499425" cy="681300"/>
          </a:xfrm>
        </p:grpSpPr>
        <p:sp>
          <p:nvSpPr>
            <p:cNvPr id="2521" name="Google Shape;2521;p7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24" name="Google Shape;2524;p7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25" name="Google Shape;2525;p72"/>
          <p:cNvPicPr preferRelativeResize="0"/>
          <p:nvPr/>
        </p:nvPicPr>
        <p:blipFill>
          <a:blip r:embed="rId4">
            <a:alphaModFix/>
          </a:blip>
          <a:stretch>
            <a:fillRect/>
          </a:stretch>
        </p:blipFill>
        <p:spPr>
          <a:xfrm>
            <a:off x="1089075" y="1182025"/>
            <a:ext cx="7648840" cy="3712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grpSp>
        <p:nvGrpSpPr>
          <p:cNvPr id="2530" name="Google Shape;2530;p73"/>
          <p:cNvGrpSpPr/>
          <p:nvPr/>
        </p:nvGrpSpPr>
        <p:grpSpPr>
          <a:xfrm>
            <a:off x="-132725" y="445025"/>
            <a:ext cx="8499425" cy="681300"/>
            <a:chOff x="-132725" y="445025"/>
            <a:chExt cx="8499425" cy="681300"/>
          </a:xfrm>
        </p:grpSpPr>
        <p:sp>
          <p:nvSpPr>
            <p:cNvPr id="2531" name="Google Shape;2531;p7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34" name="Google Shape;2534;p7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35" name="Google Shape;2535;p73"/>
          <p:cNvPicPr preferRelativeResize="0"/>
          <p:nvPr/>
        </p:nvPicPr>
        <p:blipFill>
          <a:blip r:embed="rId4">
            <a:alphaModFix/>
          </a:blip>
          <a:stretch>
            <a:fillRect/>
          </a:stretch>
        </p:blipFill>
        <p:spPr>
          <a:xfrm>
            <a:off x="1602100" y="1230375"/>
            <a:ext cx="5939799" cy="37123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grpSp>
        <p:nvGrpSpPr>
          <p:cNvPr id="2540" name="Google Shape;2540;p74"/>
          <p:cNvGrpSpPr/>
          <p:nvPr/>
        </p:nvGrpSpPr>
        <p:grpSpPr>
          <a:xfrm>
            <a:off x="-132725" y="445025"/>
            <a:ext cx="8499425" cy="681300"/>
            <a:chOff x="-132725" y="445025"/>
            <a:chExt cx="8499425" cy="681300"/>
          </a:xfrm>
        </p:grpSpPr>
        <p:sp>
          <p:nvSpPr>
            <p:cNvPr id="2541" name="Google Shape;2541;p7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3" name="Google Shape;2543;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44" name="Google Shape;2544;p7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45" name="Google Shape;2545;p74"/>
          <p:cNvPicPr preferRelativeResize="0"/>
          <p:nvPr/>
        </p:nvPicPr>
        <p:blipFill>
          <a:blip r:embed="rId4">
            <a:alphaModFix/>
          </a:blip>
          <a:stretch>
            <a:fillRect/>
          </a:stretch>
        </p:blipFill>
        <p:spPr>
          <a:xfrm>
            <a:off x="1892675" y="1172375"/>
            <a:ext cx="5939799" cy="37123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grpSp>
        <p:nvGrpSpPr>
          <p:cNvPr id="2550" name="Google Shape;2550;p75"/>
          <p:cNvGrpSpPr/>
          <p:nvPr/>
        </p:nvGrpSpPr>
        <p:grpSpPr>
          <a:xfrm>
            <a:off x="-132725" y="445025"/>
            <a:ext cx="8499425" cy="681300"/>
            <a:chOff x="-132725" y="445025"/>
            <a:chExt cx="8499425" cy="681300"/>
          </a:xfrm>
        </p:grpSpPr>
        <p:sp>
          <p:nvSpPr>
            <p:cNvPr id="2551" name="Google Shape;2551;p7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WikiPage</a:t>
            </a:r>
            <a:endParaRPr/>
          </a:p>
        </p:txBody>
      </p:sp>
      <p:pic>
        <p:nvPicPr>
          <p:cNvPr id="2554" name="Google Shape;2554;p75"/>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555" name="Google Shape;2555;p75"/>
          <p:cNvSpPr txBox="1"/>
          <p:nvPr/>
        </p:nvSpPr>
        <p:spPr>
          <a:xfrm>
            <a:off x="1280600" y="1671725"/>
            <a:ext cx="5752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https://github.com/htmw/2024F-Team-Spirit/wiki</a:t>
            </a:r>
            <a:endParaRPr>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grpSp>
        <p:nvGrpSpPr>
          <p:cNvPr id="2560" name="Google Shape;2560;p76"/>
          <p:cNvGrpSpPr/>
          <p:nvPr/>
        </p:nvGrpSpPr>
        <p:grpSpPr>
          <a:xfrm>
            <a:off x="-266525" y="1997344"/>
            <a:ext cx="7893475" cy="1149189"/>
            <a:chOff x="-266525" y="1997344"/>
            <a:chExt cx="7893475" cy="1149189"/>
          </a:xfrm>
        </p:grpSpPr>
        <p:sp>
          <p:nvSpPr>
            <p:cNvPr id="2561" name="Google Shape;2561;p76"/>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6"/>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3" name="Google Shape;2563;p76"/>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564" name="Google Shape;2564;p76"/>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Application Demo</a:t>
            </a:r>
            <a:endParaRPr sz="39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grpSp>
        <p:nvGrpSpPr>
          <p:cNvPr id="2569" name="Google Shape;2569;p77"/>
          <p:cNvGrpSpPr/>
          <p:nvPr/>
        </p:nvGrpSpPr>
        <p:grpSpPr>
          <a:xfrm>
            <a:off x="-266525" y="2071425"/>
            <a:ext cx="8602990" cy="1116920"/>
            <a:chOff x="-266525" y="2071425"/>
            <a:chExt cx="8602990" cy="1116920"/>
          </a:xfrm>
        </p:grpSpPr>
        <p:sp>
          <p:nvSpPr>
            <p:cNvPr id="2570" name="Google Shape;2570;p77"/>
            <p:cNvSpPr/>
            <p:nvPr/>
          </p:nvSpPr>
          <p:spPr>
            <a:xfrm>
              <a:off x="-266525" y="2071425"/>
              <a:ext cx="28329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2" name="Google Shape;2572;p77"/>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accent3"/>
                </a:solidFill>
                <a:latin typeface="Exo"/>
                <a:ea typeface="Exo"/>
                <a:cs typeface="Exo"/>
                <a:sym typeface="Exo"/>
              </a:rPr>
              <a:t>Thank you</a:t>
            </a:r>
            <a:endParaRPr sz="3600">
              <a:solidFill>
                <a:schemeClr val="lt2"/>
              </a:solidFill>
            </a:endParaRPr>
          </a:p>
        </p:txBody>
      </p:sp>
      <p:pic>
        <p:nvPicPr>
          <p:cNvPr id="2573" name="Google Shape;2573;p77"/>
          <p:cNvPicPr preferRelativeResize="0"/>
          <p:nvPr/>
        </p:nvPicPr>
        <p:blipFill>
          <a:blip r:embed="rId3">
            <a:alphaModFix/>
          </a:blip>
          <a:stretch>
            <a:fillRect/>
          </a:stretch>
        </p:blipFill>
        <p:spPr>
          <a:xfrm>
            <a:off x="7270125" y="2606625"/>
            <a:ext cx="1632200" cy="1149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grpSp>
        <p:nvGrpSpPr>
          <p:cNvPr id="2101" name="Google Shape;2101;p35"/>
          <p:cNvGrpSpPr/>
          <p:nvPr/>
        </p:nvGrpSpPr>
        <p:grpSpPr>
          <a:xfrm>
            <a:off x="-132725" y="445025"/>
            <a:ext cx="8499425" cy="681300"/>
            <a:chOff x="-132725" y="445025"/>
            <a:chExt cx="8499425" cy="681300"/>
          </a:xfrm>
        </p:grpSpPr>
        <p:sp>
          <p:nvSpPr>
            <p:cNvPr id="2102" name="Google Shape;2102;p3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35"/>
          <p:cNvSpPr txBox="1"/>
          <p:nvPr>
            <p:ph idx="1" type="subTitle"/>
          </p:nvPr>
        </p:nvSpPr>
        <p:spPr>
          <a:xfrm>
            <a:off x="720000" y="3141900"/>
            <a:ext cx="31902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Hema Durga Prasad Chittala</a:t>
            </a:r>
            <a:endParaRPr sz="1500"/>
          </a:p>
        </p:txBody>
      </p:sp>
      <p:sp>
        <p:nvSpPr>
          <p:cNvPr id="2105" name="Google Shape;2105;p35"/>
          <p:cNvSpPr txBox="1"/>
          <p:nvPr>
            <p:ph idx="6" type="subTitle"/>
          </p:nvPr>
        </p:nvSpPr>
        <p:spPr>
          <a:xfrm>
            <a:off x="59352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Sravan Kumar Ganji</a:t>
            </a:r>
            <a:endParaRPr sz="1500"/>
          </a:p>
        </p:txBody>
      </p:sp>
      <p:sp>
        <p:nvSpPr>
          <p:cNvPr id="2106" name="Google Shape;210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107" name="Google Shape;2107;p35"/>
          <p:cNvSpPr txBox="1"/>
          <p:nvPr>
            <p:ph idx="2" type="subTitle"/>
          </p:nvPr>
        </p:nvSpPr>
        <p:spPr>
          <a:xfrm>
            <a:off x="720000" y="35918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sp>
        <p:nvSpPr>
          <p:cNvPr id="2108" name="Google Shape;2108;p35"/>
          <p:cNvSpPr txBox="1"/>
          <p:nvPr>
            <p:ph idx="4" type="subTitle"/>
          </p:nvPr>
        </p:nvSpPr>
        <p:spPr>
          <a:xfrm>
            <a:off x="59352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Enginner</a:t>
            </a:r>
            <a:endParaRPr/>
          </a:p>
        </p:txBody>
      </p:sp>
      <p:pic>
        <p:nvPicPr>
          <p:cNvPr id="2109" name="Google Shape;2109;p35"/>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110" name="Google Shape;2110;p35"/>
          <p:cNvPicPr preferRelativeResize="0"/>
          <p:nvPr/>
        </p:nvPicPr>
        <p:blipFill rotWithShape="1">
          <a:blip r:embed="rId4">
            <a:alphaModFix/>
          </a:blip>
          <a:srcRect b="13095" l="0" r="0" t="13087"/>
          <a:stretch/>
        </p:blipFill>
        <p:spPr>
          <a:xfrm>
            <a:off x="1029400" y="1574225"/>
            <a:ext cx="1326950" cy="1712876"/>
          </a:xfrm>
          <a:prstGeom prst="rect">
            <a:avLst/>
          </a:prstGeom>
          <a:noFill/>
          <a:ln>
            <a:noFill/>
          </a:ln>
        </p:spPr>
      </p:pic>
      <p:pic>
        <p:nvPicPr>
          <p:cNvPr id="2111" name="Google Shape;2111;p35"/>
          <p:cNvPicPr preferRelativeResize="0"/>
          <p:nvPr/>
        </p:nvPicPr>
        <p:blipFill rotWithShape="1">
          <a:blip r:embed="rId5">
            <a:alphaModFix/>
          </a:blip>
          <a:srcRect b="5704" l="0" r="0" t="5713"/>
          <a:stretch/>
        </p:blipFill>
        <p:spPr>
          <a:xfrm>
            <a:off x="6340725" y="1544150"/>
            <a:ext cx="1326951" cy="171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grpSp>
        <p:nvGrpSpPr>
          <p:cNvPr id="2116" name="Google Shape;2116;p36"/>
          <p:cNvGrpSpPr/>
          <p:nvPr/>
        </p:nvGrpSpPr>
        <p:grpSpPr>
          <a:xfrm>
            <a:off x="-132725" y="445025"/>
            <a:ext cx="8499425" cy="681300"/>
            <a:chOff x="-132725" y="445025"/>
            <a:chExt cx="8499425" cy="681300"/>
          </a:xfrm>
        </p:grpSpPr>
        <p:sp>
          <p:nvSpPr>
            <p:cNvPr id="2117" name="Google Shape;2117;p3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pic>
        <p:nvPicPr>
          <p:cNvPr id="2120" name="Google Shape;2120;p36"/>
          <p:cNvPicPr preferRelativeResize="0"/>
          <p:nvPr/>
        </p:nvPicPr>
        <p:blipFill>
          <a:blip r:embed="rId3">
            <a:alphaModFix/>
          </a:blip>
          <a:stretch>
            <a:fillRect/>
          </a:stretch>
        </p:blipFill>
        <p:spPr>
          <a:xfrm>
            <a:off x="7637600" y="752050"/>
            <a:ext cx="1062190" cy="747900"/>
          </a:xfrm>
          <a:prstGeom prst="rect">
            <a:avLst/>
          </a:prstGeom>
          <a:noFill/>
          <a:ln>
            <a:noFill/>
          </a:ln>
        </p:spPr>
      </p:pic>
      <p:sp>
        <p:nvSpPr>
          <p:cNvPr id="2121" name="Google Shape;2121;p36"/>
          <p:cNvSpPr txBox="1"/>
          <p:nvPr/>
        </p:nvSpPr>
        <p:spPr>
          <a:xfrm>
            <a:off x="1338575" y="1623400"/>
            <a:ext cx="4930800" cy="284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Changing Team Agreement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Retrospective action items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Github icons proper align inside wikipage</a:t>
            </a:r>
            <a:endParaRPr>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grpSp>
        <p:nvGrpSpPr>
          <p:cNvPr id="2126" name="Google Shape;2126;p37"/>
          <p:cNvGrpSpPr/>
          <p:nvPr/>
        </p:nvGrpSpPr>
        <p:grpSpPr>
          <a:xfrm>
            <a:off x="-132725" y="445025"/>
            <a:ext cx="8499425" cy="681300"/>
            <a:chOff x="-132725" y="445025"/>
            <a:chExt cx="8499425" cy="681300"/>
          </a:xfrm>
        </p:grpSpPr>
        <p:sp>
          <p:nvSpPr>
            <p:cNvPr id="2127" name="Google Shape;2127;p3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pic>
        <p:nvPicPr>
          <p:cNvPr id="2130" name="Google Shape;2130;p37"/>
          <p:cNvPicPr preferRelativeResize="0"/>
          <p:nvPr/>
        </p:nvPicPr>
        <p:blipFill>
          <a:blip r:embed="rId3">
            <a:alphaModFix/>
          </a:blip>
          <a:stretch>
            <a:fillRect/>
          </a:stretch>
        </p:blipFill>
        <p:spPr>
          <a:xfrm>
            <a:off x="7637600" y="752050"/>
            <a:ext cx="1062190" cy="747900"/>
          </a:xfrm>
          <a:prstGeom prst="rect">
            <a:avLst/>
          </a:prstGeom>
          <a:noFill/>
          <a:ln>
            <a:noFill/>
          </a:ln>
        </p:spPr>
      </p:pic>
      <p:pic>
        <p:nvPicPr>
          <p:cNvPr id="2131" name="Google Shape;2131;p37"/>
          <p:cNvPicPr preferRelativeResize="0"/>
          <p:nvPr/>
        </p:nvPicPr>
        <p:blipFill>
          <a:blip r:embed="rId4">
            <a:alphaModFix/>
          </a:blip>
          <a:stretch>
            <a:fillRect/>
          </a:stretch>
        </p:blipFill>
        <p:spPr>
          <a:xfrm>
            <a:off x="2453450" y="1240050"/>
            <a:ext cx="4056432" cy="371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grpSp>
        <p:nvGrpSpPr>
          <p:cNvPr id="2136" name="Google Shape;2136;p38"/>
          <p:cNvGrpSpPr/>
          <p:nvPr/>
        </p:nvGrpSpPr>
        <p:grpSpPr>
          <a:xfrm>
            <a:off x="-132725" y="451662"/>
            <a:ext cx="8499425" cy="681300"/>
            <a:chOff x="-132725" y="451662"/>
            <a:chExt cx="8499425" cy="681300"/>
          </a:xfrm>
        </p:grpSpPr>
        <p:sp>
          <p:nvSpPr>
            <p:cNvPr id="2137" name="Google Shape;2137;p38"/>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2140" name="Google Shape;2140;p38"/>
          <p:cNvPicPr preferRelativeResize="0"/>
          <p:nvPr/>
        </p:nvPicPr>
        <p:blipFill>
          <a:blip r:embed="rId3">
            <a:alphaModFix/>
          </a:blip>
          <a:stretch>
            <a:fillRect/>
          </a:stretch>
        </p:blipFill>
        <p:spPr>
          <a:xfrm>
            <a:off x="10" y="702387"/>
            <a:ext cx="1138031" cy="801300"/>
          </a:xfrm>
          <a:prstGeom prst="rect">
            <a:avLst/>
          </a:prstGeom>
          <a:noFill/>
          <a:ln>
            <a:noFill/>
          </a:ln>
        </p:spPr>
      </p:pic>
      <p:pic>
        <p:nvPicPr>
          <p:cNvPr id="2141" name="Google Shape;2141;p38"/>
          <p:cNvPicPr preferRelativeResize="0"/>
          <p:nvPr/>
        </p:nvPicPr>
        <p:blipFill>
          <a:blip r:embed="rId4">
            <a:alphaModFix/>
          </a:blip>
          <a:stretch>
            <a:fillRect/>
          </a:stretch>
        </p:blipFill>
        <p:spPr>
          <a:xfrm>
            <a:off x="497641" y="1288624"/>
            <a:ext cx="2870255" cy="3705738"/>
          </a:xfrm>
          <a:prstGeom prst="rect">
            <a:avLst/>
          </a:prstGeom>
          <a:noFill/>
          <a:ln>
            <a:noFill/>
          </a:ln>
        </p:spPr>
      </p:pic>
      <p:pic>
        <p:nvPicPr>
          <p:cNvPr id="2142" name="Google Shape;2142;p38"/>
          <p:cNvPicPr preferRelativeResize="0"/>
          <p:nvPr/>
        </p:nvPicPr>
        <p:blipFill>
          <a:blip r:embed="rId5">
            <a:alphaModFix/>
          </a:blip>
          <a:stretch>
            <a:fillRect/>
          </a:stretch>
        </p:blipFill>
        <p:spPr>
          <a:xfrm>
            <a:off x="3626650" y="1333711"/>
            <a:ext cx="5045898" cy="3615574"/>
          </a:xfrm>
          <a:prstGeom prst="rect">
            <a:avLst/>
          </a:prstGeom>
          <a:noFill/>
          <a:ln>
            <a:noFill/>
          </a:ln>
        </p:spPr>
      </p:pic>
      <p:sp>
        <p:nvSpPr>
          <p:cNvPr id="2143" name="Google Shape;2143;p38"/>
          <p:cNvSpPr/>
          <p:nvPr/>
        </p:nvSpPr>
        <p:spPr>
          <a:xfrm>
            <a:off x="8609100" y="559900"/>
            <a:ext cx="290050" cy="2223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pic>
        <p:nvPicPr>
          <p:cNvPr id="2148" name="Google Shape;2148;p39"/>
          <p:cNvPicPr preferRelativeResize="0"/>
          <p:nvPr>
            <p:ph idx="2" type="pic"/>
          </p:nvPr>
        </p:nvPicPr>
        <p:blipFill rotWithShape="1">
          <a:blip r:embed="rId3">
            <a:alphaModFix/>
          </a:blip>
          <a:srcRect b="10796" l="0" r="0" t="10796"/>
          <a:stretch/>
        </p:blipFill>
        <p:spPr>
          <a:xfrm>
            <a:off x="688825" y="1729450"/>
            <a:ext cx="2638800" cy="2599800"/>
          </a:xfrm>
          <a:prstGeom prst="parallelogram">
            <a:avLst>
              <a:gd fmla="val 25000" name="adj"/>
            </a:avLst>
          </a:prstGeom>
        </p:spPr>
      </p:pic>
      <p:grpSp>
        <p:nvGrpSpPr>
          <p:cNvPr id="2149" name="Google Shape;2149;p39"/>
          <p:cNvGrpSpPr/>
          <p:nvPr/>
        </p:nvGrpSpPr>
        <p:grpSpPr>
          <a:xfrm>
            <a:off x="-132725" y="445025"/>
            <a:ext cx="8499425" cy="681300"/>
            <a:chOff x="-132725" y="445025"/>
            <a:chExt cx="8499425" cy="681300"/>
          </a:xfrm>
        </p:grpSpPr>
        <p:sp>
          <p:nvSpPr>
            <p:cNvPr id="2150" name="Google Shape;2150;p3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Rajesh Verma (India)</a:t>
            </a:r>
            <a:endParaRPr/>
          </a:p>
        </p:txBody>
      </p:sp>
      <p:sp>
        <p:nvSpPr>
          <p:cNvPr id="2153" name="Google Shape;2153;p39"/>
          <p:cNvSpPr txBox="1"/>
          <p:nvPr>
            <p:ph idx="1" type="subTitle"/>
          </p:nvPr>
        </p:nvSpPr>
        <p:spPr>
          <a:xfrm>
            <a:off x="3575975" y="1729450"/>
            <a:ext cx="4404600" cy="31521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35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Software Engineer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Bengaluru, India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Rajesh focuses on Indian stocks with occasional investments in U.S. tech stocks. He uses fundamental analysis and stays updated through financial news. However, he struggles to keep up with the sheer volume of news and seeks AI-driven tools to help quickly evaluate relevant stock-related information.</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make faster, data-driven decisions on stock purchases or sales, particularly for his tech-heavy portfolio, while balancing his work schedule.</a:t>
            </a:r>
            <a:endParaRPr/>
          </a:p>
        </p:txBody>
      </p:sp>
      <p:pic>
        <p:nvPicPr>
          <p:cNvPr id="2154" name="Google Shape;2154;p39"/>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V News Report - Digital Newsletter by Slidesgo">
  <a:themeElements>
    <a:clrScheme name="Simple Light">
      <a:dk1>
        <a:srgbClr val="000000"/>
      </a:dk1>
      <a:lt1>
        <a:srgbClr val="FFFFFF"/>
      </a:lt1>
      <a:dk2>
        <a:srgbClr val="AA0401"/>
      </a:dk2>
      <a:lt2>
        <a:srgbClr val="DA1D40"/>
      </a:lt2>
      <a:accent1>
        <a:srgbClr val="FF0000"/>
      </a:accent1>
      <a:accent2>
        <a:srgbClr val="E7E7E7"/>
      </a:accent2>
      <a:accent3>
        <a:srgbClr val="000655"/>
      </a:accent3>
      <a:accent4>
        <a:srgbClr val="000FDD"/>
      </a:accent4>
      <a:accent5>
        <a:srgbClr val="5C67FF"/>
      </a:accent5>
      <a:accent6>
        <a:srgbClr val="FFF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